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301" r:id="rId16"/>
    <p:sldId id="299" r:id="rId17"/>
    <p:sldId id="276" r:id="rId18"/>
    <p:sldId id="277" r:id="rId19"/>
    <p:sldId id="279" r:id="rId20"/>
    <p:sldId id="280" r:id="rId21"/>
    <p:sldId id="284" r:id="rId22"/>
    <p:sldId id="286" r:id="rId23"/>
    <p:sldId id="300" r:id="rId24"/>
    <p:sldId id="281" r:id="rId25"/>
    <p:sldId id="295" r:id="rId26"/>
    <p:sldId id="297" r:id="rId27"/>
    <p:sldId id="282" r:id="rId28"/>
    <p:sldId id="285" r:id="rId29"/>
    <p:sldId id="273" r:id="rId30"/>
    <p:sldId id="292" r:id="rId31"/>
    <p:sldId id="274" r:id="rId32"/>
    <p:sldId id="291" r:id="rId33"/>
    <p:sldId id="275" r:id="rId34"/>
    <p:sldId id="290" r:id="rId35"/>
    <p:sldId id="293" r:id="rId36"/>
    <p:sldId id="294" r:id="rId37"/>
    <p:sldId id="288" r:id="rId38"/>
    <p:sldId id="289" r:id="rId39"/>
    <p:sldId id="298" r:id="rId40"/>
    <p:sldId id="287"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F3F3F"/>
    <a:srgbClr val="40AA54"/>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114" d="100"/>
          <a:sy n="114" d="100"/>
        </p:scale>
        <p:origin x="84"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79952-CFA9-482B-BDB5-7D493200FD63}">
      <dsp:nvSpPr>
        <dsp:cNvPr id="0" name=""/>
        <dsp:cNvSpPr/>
      </dsp:nvSpPr>
      <dsp:spPr>
        <a:xfrm>
          <a:off x="703929"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FC3A836-FF99-4BE7-9196-D877A0D466E0}">
      <dsp:nvSpPr>
        <dsp:cNvPr id="0" name=""/>
        <dsp:cNvSpPr/>
      </dsp:nvSpPr>
      <dsp:spPr>
        <a:xfrm rot="17700000">
          <a:off x="1402199"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0" rIns="0" bIns="0" numCol="1" spcCol="1270" anchor="ctr" anchorCtr="0">
          <a:noAutofit/>
        </a:bodyPr>
        <a:lstStyle/>
        <a:p>
          <a:pPr lvl="0" algn="l" defTabSz="1911350">
            <a:lnSpc>
              <a:spcPct val="90000"/>
            </a:lnSpc>
            <a:spcBef>
              <a:spcPct val="0"/>
            </a:spcBef>
            <a:spcAft>
              <a:spcPct val="35000"/>
            </a:spcAft>
          </a:pPr>
          <a:r>
            <a:rPr lang="en-US" sz="4300" kern="1200" dirty="0" smtClean="0">
              <a:solidFill>
                <a:schemeClr val="bg1"/>
              </a:solidFill>
              <a:latin typeface="Roboto" pitchFamily="2" charset="0"/>
              <a:ea typeface="Roboto" pitchFamily="2" charset="0"/>
            </a:rPr>
            <a:t>Mine Detected!</a:t>
          </a:r>
          <a:endParaRPr lang="en-US" sz="4300" kern="1200" dirty="0">
            <a:solidFill>
              <a:schemeClr val="bg1"/>
            </a:solidFill>
            <a:latin typeface="Roboto" pitchFamily="2" charset="0"/>
            <a:ea typeface="Roboto" pitchFamily="2" charset="0"/>
          </a:endParaRPr>
        </a:p>
      </dsp:txBody>
      <dsp:txXfrm>
        <a:off x="1402199" y="773607"/>
        <a:ext cx="2463503" cy="1187218"/>
      </dsp:txXfrm>
    </dsp:sp>
    <dsp:sp modelId="{B77F6068-5E58-429F-9D8B-901E6B9D90FC}">
      <dsp:nvSpPr>
        <dsp:cNvPr id="0" name=""/>
        <dsp:cNvSpPr/>
      </dsp:nvSpPr>
      <dsp:spPr>
        <a:xfrm>
          <a:off x="2834924"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9EAF26D-B287-49E9-A286-A25C7D5DB3E8}">
      <dsp:nvSpPr>
        <dsp:cNvPr id="0" name=""/>
        <dsp:cNvSpPr/>
      </dsp:nvSpPr>
      <dsp:spPr>
        <a:xfrm rot="17700000">
          <a:off x="1616640"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5 Volts are output to </a:t>
          </a:r>
          <a:r>
            <a:rPr lang="en-US" sz="1500" kern="1200" dirty="0" err="1" smtClean="0">
              <a:solidFill>
                <a:schemeClr val="bg1"/>
              </a:solidFill>
              <a:latin typeface="Roboto" pitchFamily="2" charset="0"/>
              <a:ea typeface="Roboto" pitchFamily="2" charset="0"/>
            </a:rPr>
            <a:t>Arduino</a:t>
          </a:r>
          <a:endParaRPr lang="en-US" sz="1500" kern="1200" dirty="0">
            <a:solidFill>
              <a:schemeClr val="bg1"/>
            </a:solidFill>
            <a:latin typeface="Roboto" pitchFamily="2" charset="0"/>
            <a:ea typeface="Roboto" pitchFamily="2" charset="0"/>
          </a:endParaRPr>
        </a:p>
      </dsp:txBody>
      <dsp:txXfrm>
        <a:off x="1616640" y="4297364"/>
        <a:ext cx="2131046" cy="1027510"/>
      </dsp:txXfrm>
    </dsp:sp>
    <dsp:sp modelId="{10E0991A-6903-43DE-8C88-40B0D0A32CEB}">
      <dsp:nvSpPr>
        <dsp:cNvPr id="0" name=""/>
        <dsp:cNvSpPr/>
      </dsp:nvSpPr>
      <dsp:spPr>
        <a:xfrm rot="17700000">
          <a:off x="2950802"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0FC022A3-F94F-4F11-A908-FF6599738F50}">
      <dsp:nvSpPr>
        <dsp:cNvPr id="0" name=""/>
        <dsp:cNvSpPr/>
      </dsp:nvSpPr>
      <dsp:spPr>
        <a:xfrm>
          <a:off x="4012835"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10A7528D-BA9B-4DC2-82A3-08965D430EFB}">
      <dsp:nvSpPr>
        <dsp:cNvPr id="0" name=""/>
        <dsp:cNvSpPr/>
      </dsp:nvSpPr>
      <dsp:spPr>
        <a:xfrm rot="17700000">
          <a:off x="4803072"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err="1" smtClean="0">
              <a:solidFill>
                <a:schemeClr val="bg1"/>
              </a:solidFill>
              <a:latin typeface="Roboto" pitchFamily="2" charset="0"/>
              <a:ea typeface="Roboto" pitchFamily="2" charset="0"/>
            </a:rPr>
            <a:t>Arduino</a:t>
          </a:r>
          <a:r>
            <a:rPr lang="en-US" sz="1400" kern="12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kern="1200" dirty="0">
            <a:solidFill>
              <a:schemeClr val="bg1"/>
            </a:solidFill>
          </a:endParaRPr>
        </a:p>
      </dsp:txBody>
      <dsp:txXfrm>
        <a:off x="4803072" y="773607"/>
        <a:ext cx="2463503" cy="1187218"/>
      </dsp:txXfrm>
    </dsp:sp>
    <dsp:sp modelId="{2046F725-6D27-44B4-9127-BA04126D4ABA}">
      <dsp:nvSpPr>
        <dsp:cNvPr id="0" name=""/>
        <dsp:cNvSpPr/>
      </dsp:nvSpPr>
      <dsp:spPr>
        <a:xfrm>
          <a:off x="6143830"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41646AD9-DF60-475A-99D2-4CDC072862C2}">
      <dsp:nvSpPr>
        <dsp:cNvPr id="0" name=""/>
        <dsp:cNvSpPr/>
      </dsp:nvSpPr>
      <dsp:spPr>
        <a:xfrm rot="17700000">
          <a:off x="4992665"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err="1" smtClean="0">
              <a:solidFill>
                <a:schemeClr val="bg1"/>
              </a:solidFill>
              <a:latin typeface="Roboto" pitchFamily="2" charset="0"/>
              <a:ea typeface="Roboto" pitchFamily="2" charset="0"/>
            </a:rPr>
            <a:t>Arduino</a:t>
          </a:r>
          <a:r>
            <a:rPr lang="en-US" sz="1500" kern="1200" dirty="0" smtClean="0">
              <a:solidFill>
                <a:schemeClr val="bg1"/>
              </a:solidFill>
              <a:latin typeface="Roboto" pitchFamily="2" charset="0"/>
              <a:ea typeface="Roboto" pitchFamily="2" charset="0"/>
            </a:rPr>
            <a:t> receives GPS data and sends them to nRF24L01 (Wireless) to be sent to the Master.</a:t>
          </a:r>
          <a:endParaRPr lang="en-US" sz="1500" kern="1200" dirty="0">
            <a:solidFill>
              <a:schemeClr val="bg1"/>
            </a:solidFill>
            <a:latin typeface="Roboto" pitchFamily="2" charset="0"/>
            <a:ea typeface="Roboto" pitchFamily="2" charset="0"/>
          </a:endParaRPr>
        </a:p>
      </dsp:txBody>
      <dsp:txXfrm>
        <a:off x="4992665" y="4297364"/>
        <a:ext cx="2131046" cy="1027510"/>
      </dsp:txXfrm>
    </dsp:sp>
    <dsp:sp modelId="{F30C99DE-E8FE-4AF3-AC1E-5F7559418A27}">
      <dsp:nvSpPr>
        <dsp:cNvPr id="0" name=""/>
        <dsp:cNvSpPr/>
      </dsp:nvSpPr>
      <dsp:spPr>
        <a:xfrm rot="17700000">
          <a:off x="6259708"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3978072F-4737-445F-89A8-CD6613C92401}">
      <dsp:nvSpPr>
        <dsp:cNvPr id="0" name=""/>
        <dsp:cNvSpPr/>
      </dsp:nvSpPr>
      <dsp:spPr>
        <a:xfrm>
          <a:off x="7321582" y="2865659"/>
          <a:ext cx="1028640" cy="1028640"/>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7BA9417B-B75B-4FB6-9DF6-56EEA9A7A5B9}">
      <dsp:nvSpPr>
        <dsp:cNvPr id="0" name=""/>
        <dsp:cNvSpPr/>
      </dsp:nvSpPr>
      <dsp:spPr>
        <a:xfrm rot="17700000">
          <a:off x="6145248" y="4297364"/>
          <a:ext cx="2131046" cy="102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sz="1500" kern="1200" dirty="0" smtClean="0">
              <a:solidFill>
                <a:schemeClr val="bg1"/>
              </a:solidFill>
              <a:latin typeface="Roboto" pitchFamily="2" charset="0"/>
              <a:ea typeface="Roboto" pitchFamily="2" charset="0"/>
            </a:rPr>
            <a:t>Wireless Module sends these data to the Master letting it know about the mine and it’s location.</a:t>
          </a:r>
          <a:endParaRPr lang="en-US" sz="1500" kern="1200" dirty="0">
            <a:solidFill>
              <a:schemeClr val="bg1"/>
            </a:solidFill>
            <a:latin typeface="Roboto" pitchFamily="2" charset="0"/>
            <a:ea typeface="Roboto" pitchFamily="2" charset="0"/>
          </a:endParaRPr>
        </a:p>
      </dsp:txBody>
      <dsp:txXfrm>
        <a:off x="6145248" y="4297364"/>
        <a:ext cx="2131046" cy="1027510"/>
      </dsp:txXfrm>
    </dsp:sp>
    <dsp:sp modelId="{B6CE3F5C-79B1-4E2D-872C-E58142AFBA07}">
      <dsp:nvSpPr>
        <dsp:cNvPr id="0" name=""/>
        <dsp:cNvSpPr/>
      </dsp:nvSpPr>
      <dsp:spPr>
        <a:xfrm rot="17700000">
          <a:off x="7437460" y="1435083"/>
          <a:ext cx="2131046" cy="1027510"/>
        </a:xfrm>
        <a:prstGeom prst="rect">
          <a:avLst/>
        </a:prstGeom>
        <a:noFill/>
        <a:ln>
          <a:noFill/>
        </a:ln>
        <a:effectLst/>
      </dsp:spPr>
      <dsp:style>
        <a:lnRef idx="0">
          <a:scrgbClr r="0" g="0" b="0"/>
        </a:lnRef>
        <a:fillRef idx="0">
          <a:scrgbClr r="0" g="0" b="0"/>
        </a:fillRef>
        <a:effectRef idx="0">
          <a:scrgbClr r="0" g="0" b="0"/>
        </a:effectRef>
        <a:fontRef idx="minor"/>
      </dsp:style>
    </dsp:sp>
    <dsp:sp modelId="{B0494984-F4E4-4E96-A2B3-C943AE641B97}">
      <dsp:nvSpPr>
        <dsp:cNvPr id="0" name=""/>
        <dsp:cNvSpPr/>
      </dsp:nvSpPr>
      <dsp:spPr>
        <a:xfrm>
          <a:off x="8499493" y="2389117"/>
          <a:ext cx="1981724" cy="1981724"/>
        </a:xfrm>
        <a:prstGeom prst="donut">
          <a:avLst>
            <a:gd name="adj" fmla="val 2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538B3E71-040C-4564-9003-1EE8A41F69FC}">
      <dsp:nvSpPr>
        <dsp:cNvPr id="0" name=""/>
        <dsp:cNvSpPr/>
      </dsp:nvSpPr>
      <dsp:spPr>
        <a:xfrm rot="17700000">
          <a:off x="9197764" y="773607"/>
          <a:ext cx="2463503" cy="118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latin typeface="Roboto" pitchFamily="2" charset="0"/>
              <a:ea typeface="Roboto" pitchFamily="2" charset="0"/>
            </a:rPr>
            <a:t>As the final step the Computer processes these data and </a:t>
          </a:r>
          <a:r>
            <a:rPr lang="en-US" sz="1400" kern="1200" dirty="0" err="1" smtClean="0">
              <a:solidFill>
                <a:schemeClr val="bg1"/>
              </a:solidFill>
              <a:latin typeface="Roboto" pitchFamily="2" charset="0"/>
              <a:ea typeface="Roboto" pitchFamily="2" charset="0"/>
            </a:rPr>
            <a:t>pinnes</a:t>
          </a:r>
          <a:r>
            <a:rPr lang="en-US" sz="1400" kern="1200" dirty="0" smtClean="0">
              <a:solidFill>
                <a:schemeClr val="bg1"/>
              </a:solidFill>
              <a:latin typeface="Roboto" pitchFamily="2" charset="0"/>
              <a:ea typeface="Roboto" pitchFamily="2" charset="0"/>
            </a:rPr>
            <a:t> the location of mine accordingly. </a:t>
          </a:r>
          <a:endParaRPr lang="en-US" sz="1400" kern="1200" dirty="0">
            <a:solidFill>
              <a:schemeClr val="bg1"/>
            </a:solidFill>
            <a:latin typeface="Roboto" pitchFamily="2" charset="0"/>
            <a:ea typeface="Roboto" pitchFamily="2" charset="0"/>
          </a:endParaRPr>
        </a:p>
      </dsp:txBody>
      <dsp:txXfrm>
        <a:off x="9197764" y="773607"/>
        <a:ext cx="2463503" cy="118721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5/13/2013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5/13/2013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5/13/2013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5/13/2013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5/13/2013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5/13/2013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5/13/2013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5/13/2013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5/13/2013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5/13/2013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5/13/2013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5/13/2013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png"/><Relationship Id="rId7" Type="http://schemas.openxmlformats.org/officeDocument/2006/relationships/diagramQuickStyle" Target="../diagrams/quickStyle1.xml"/><Relationship Id="rId2" Type="http://schemas.openxmlformats.org/officeDocument/2006/relationships/image" Target="../media/image25.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9.png"/><Relationship Id="rId5" Type="http://schemas.openxmlformats.org/officeDocument/2006/relationships/diagramData" Target="../diagrams/data1.xml"/><Relationship Id="rId10" Type="http://schemas.openxmlformats.org/officeDocument/2006/relationships/image" Target="../media/image28.png"/><Relationship Id="rId4" Type="http://schemas.openxmlformats.org/officeDocument/2006/relationships/image" Target="../media/image27.jpg"/><Relationship Id="rId9" Type="http://schemas.microsoft.com/office/2007/relationships/diagramDrawing" Target="../diagrams/drawin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hyperlink" Target="http://en.wikipedia.org/wiki/Land_mine" TargetMode="External"/><Relationship Id="rId3" Type="http://schemas.openxmlformats.org/officeDocument/2006/relationships/hyperlink" Target="http://www.ddasonline.com/PDF_files/DDASaccident207.pdf" TargetMode="External"/><Relationship Id="rId7" Type="http://schemas.openxmlformats.org/officeDocument/2006/relationships/hyperlink" Target="http://www.the-monitor.org/index.php/publications/display?url=lm/2006/bih.html" TargetMode="External"/><Relationship Id="rId12" Type="http://schemas.openxmlformats.org/officeDocument/2006/relationships/hyperlink" Target="http://en.wikipedia.org/wiki/Minimum_metal_mine" TargetMode="External"/><Relationship Id="rId2" Type="http://schemas.openxmlformats.org/officeDocument/2006/relationships/hyperlink" Target="http://www.icrc.org/eng/assets/files/other/silent-menace-bosnia-herzegovina-57jp32-010298.pdf" TargetMode="External"/><Relationship Id="rId1" Type="http://schemas.openxmlformats.org/officeDocument/2006/relationships/slideLayout" Target="../slideLayouts/slideLayout1.xml"/><Relationship Id="rId6" Type="http://schemas.openxmlformats.org/officeDocument/2006/relationships/hyperlink" Target="http://en.wikipedia.org/wiki/Anti-personnel_mine" TargetMode="External"/><Relationship Id="rId11" Type="http://schemas.openxmlformats.org/officeDocument/2006/relationships/hyperlink" Target="http://en.wikipedia.org/wiki/Demining" TargetMode="External"/><Relationship Id="rId5" Type="http://schemas.openxmlformats.org/officeDocument/2006/relationships/hyperlink" Target="http://en.wikipedia.org/wiki/Land_mine_contamination_in_Bosnia_and_Herzegovina" TargetMode="External"/><Relationship Id="rId10" Type="http://schemas.openxmlformats.org/officeDocument/2006/relationships/hyperlink" Target="http://en.wikipedia.org/wiki/Anti-tank_mine" TargetMode="External"/><Relationship Id="rId4" Type="http://schemas.openxmlformats.org/officeDocument/2006/relationships/hyperlink" Target="http://www.ddasonline.com/PDF_files/DDASaccident717.pdf" TargetMode="External"/><Relationship Id="rId9" Type="http://schemas.openxmlformats.org/officeDocument/2006/relationships/hyperlink" Target="http://science.howstuffworks.com/landmine.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image" Target="../media/image42.JPG"/><Relationship Id="rId18" Type="http://schemas.openxmlformats.org/officeDocument/2006/relationships/slide" Target="slide13.xml"/><Relationship Id="rId26" Type="http://schemas.openxmlformats.org/officeDocument/2006/relationships/slide" Target="slide19.xml"/><Relationship Id="rId39" Type="http://schemas.openxmlformats.org/officeDocument/2006/relationships/image" Target="../media/image55.JPG"/><Relationship Id="rId21" Type="http://schemas.openxmlformats.org/officeDocument/2006/relationships/image" Target="../media/image46.JPG"/><Relationship Id="rId34" Type="http://schemas.openxmlformats.org/officeDocument/2006/relationships/slide" Target="slide24.xml"/><Relationship Id="rId42" Type="http://schemas.openxmlformats.org/officeDocument/2006/relationships/slide" Target="slide32.xml"/><Relationship Id="rId47" Type="http://schemas.openxmlformats.org/officeDocument/2006/relationships/image" Target="../media/image59.JPG"/><Relationship Id="rId50" Type="http://schemas.openxmlformats.org/officeDocument/2006/relationships/slide" Target="slide38.xml"/><Relationship Id="rId55" Type="http://schemas.openxmlformats.org/officeDocument/2006/relationships/image" Target="../media/image63.JPG"/><Relationship Id="rId7" Type="http://schemas.openxmlformats.org/officeDocument/2006/relationships/image" Target="../media/image39.JPG"/><Relationship Id="rId2" Type="http://schemas.openxmlformats.org/officeDocument/2006/relationships/slide" Target="slide3.xml"/><Relationship Id="rId16" Type="http://schemas.openxmlformats.org/officeDocument/2006/relationships/slide" Target="slide12.xml"/><Relationship Id="rId29" Type="http://schemas.openxmlformats.org/officeDocument/2006/relationships/image" Target="../media/image50.JPG"/><Relationship Id="rId11" Type="http://schemas.openxmlformats.org/officeDocument/2006/relationships/image" Target="../media/image41.JPG"/><Relationship Id="rId24" Type="http://schemas.openxmlformats.org/officeDocument/2006/relationships/slide" Target="slide18.xml"/><Relationship Id="rId32" Type="http://schemas.openxmlformats.org/officeDocument/2006/relationships/slide" Target="slide22.xml"/><Relationship Id="rId37" Type="http://schemas.openxmlformats.org/officeDocument/2006/relationships/image" Target="../media/image54.JPG"/><Relationship Id="rId40" Type="http://schemas.openxmlformats.org/officeDocument/2006/relationships/slide" Target="slide28.xml"/><Relationship Id="rId45" Type="http://schemas.openxmlformats.org/officeDocument/2006/relationships/image" Target="../media/image58.JPG"/><Relationship Id="rId53" Type="http://schemas.openxmlformats.org/officeDocument/2006/relationships/image" Target="../media/image62.JPG"/><Relationship Id="rId58" Type="http://schemas.openxmlformats.org/officeDocument/2006/relationships/image" Target="../media/image65.JPG"/><Relationship Id="rId5" Type="http://schemas.openxmlformats.org/officeDocument/2006/relationships/image" Target="../media/image38.JPG"/><Relationship Id="rId19" Type="http://schemas.openxmlformats.org/officeDocument/2006/relationships/image" Target="../media/image45.JPG"/><Relationship Id="rId4" Type="http://schemas.openxmlformats.org/officeDocument/2006/relationships/slide" Target="slide4.xml"/><Relationship Id="rId9" Type="http://schemas.openxmlformats.org/officeDocument/2006/relationships/image" Target="../media/image40.JPG"/><Relationship Id="rId14" Type="http://schemas.openxmlformats.org/officeDocument/2006/relationships/slide" Target="slide11.xml"/><Relationship Id="rId22" Type="http://schemas.openxmlformats.org/officeDocument/2006/relationships/slide" Target="slide17.xml"/><Relationship Id="rId27" Type="http://schemas.openxmlformats.org/officeDocument/2006/relationships/image" Target="../media/image49.JPG"/><Relationship Id="rId30" Type="http://schemas.openxmlformats.org/officeDocument/2006/relationships/slide" Target="slide21.xml"/><Relationship Id="rId35" Type="http://schemas.openxmlformats.org/officeDocument/2006/relationships/image" Target="../media/image53.JPG"/><Relationship Id="rId43" Type="http://schemas.openxmlformats.org/officeDocument/2006/relationships/image" Target="../media/image57.JPG"/><Relationship Id="rId48" Type="http://schemas.openxmlformats.org/officeDocument/2006/relationships/slide" Target="slide36.xml"/><Relationship Id="rId56" Type="http://schemas.openxmlformats.org/officeDocument/2006/relationships/image" Target="../media/image64.JPG"/><Relationship Id="rId8" Type="http://schemas.openxmlformats.org/officeDocument/2006/relationships/slide" Target="slide6.xml"/><Relationship Id="rId51" Type="http://schemas.openxmlformats.org/officeDocument/2006/relationships/image" Target="../media/image61.JPG"/><Relationship Id="rId3" Type="http://schemas.openxmlformats.org/officeDocument/2006/relationships/image" Target="../media/image37.JPG"/><Relationship Id="rId12" Type="http://schemas.openxmlformats.org/officeDocument/2006/relationships/slide" Target="slide9.xml"/><Relationship Id="rId17" Type="http://schemas.openxmlformats.org/officeDocument/2006/relationships/image" Target="../media/image44.jpg"/><Relationship Id="rId25" Type="http://schemas.openxmlformats.org/officeDocument/2006/relationships/image" Target="../media/image48.JPG"/><Relationship Id="rId33" Type="http://schemas.openxmlformats.org/officeDocument/2006/relationships/image" Target="../media/image52.JPG"/><Relationship Id="rId38" Type="http://schemas.openxmlformats.org/officeDocument/2006/relationships/slide" Target="slide27.xml"/><Relationship Id="rId46" Type="http://schemas.openxmlformats.org/officeDocument/2006/relationships/slide" Target="slide35.xml"/><Relationship Id="rId20" Type="http://schemas.openxmlformats.org/officeDocument/2006/relationships/slide" Target="slide14.xml"/><Relationship Id="rId41" Type="http://schemas.openxmlformats.org/officeDocument/2006/relationships/image" Target="../media/image56.JPG"/><Relationship Id="rId54"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slide" Target="slide5.xml"/><Relationship Id="rId15" Type="http://schemas.openxmlformats.org/officeDocument/2006/relationships/image" Target="../media/image43.JPG"/><Relationship Id="rId23" Type="http://schemas.openxmlformats.org/officeDocument/2006/relationships/image" Target="../media/image47.JPG"/><Relationship Id="rId28" Type="http://schemas.openxmlformats.org/officeDocument/2006/relationships/slide" Target="slide20.xml"/><Relationship Id="rId36" Type="http://schemas.openxmlformats.org/officeDocument/2006/relationships/slide" Target="slide25.xml"/><Relationship Id="rId49" Type="http://schemas.openxmlformats.org/officeDocument/2006/relationships/image" Target="../media/image60.JPG"/><Relationship Id="rId57" Type="http://schemas.openxmlformats.org/officeDocument/2006/relationships/slide" Target="slide39.xml"/><Relationship Id="rId10" Type="http://schemas.openxmlformats.org/officeDocument/2006/relationships/slide" Target="slide8.xml"/><Relationship Id="rId31" Type="http://schemas.openxmlformats.org/officeDocument/2006/relationships/image" Target="../media/image51.JPG"/><Relationship Id="rId44" Type="http://schemas.openxmlformats.org/officeDocument/2006/relationships/slide" Target="slide33.xml"/><Relationship Id="rId52" Type="http://schemas.openxmlformats.org/officeDocument/2006/relationships/slide" Target="slide3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2576" y="4593537"/>
            <a:ext cx="9041343"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Th" pitchFamily="2" charset="0"/>
                <a:ea typeface="Roboto Th" pitchFamily="2" charset="0"/>
              </a:rPr>
              <a:t>İHSAN IŞIK</a:t>
            </a:r>
          </a:p>
          <a:p>
            <a:r>
              <a:rPr lang="tr-TR" dirty="0" smtClean="0">
                <a:solidFill>
                  <a:schemeClr val="accent2"/>
                </a:solidFill>
                <a:latin typeface="Roboto Th" pitchFamily="2" charset="0"/>
                <a:ea typeface="Roboto Th"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356" y="385894"/>
            <a:ext cx="9041343" cy="4017963"/>
          </a:xfrm>
          <a:prstGeom prst="rect">
            <a:avLst/>
          </a:prstGeom>
        </p:spPr>
      </p:pic>
    </p:spTree>
    <p:extLst>
      <p:ext uri="{BB962C8B-B14F-4D97-AF65-F5344CB8AC3E}">
        <p14:creationId xmlns:p14="http://schemas.microsoft.com/office/powerpoint/2010/main" val="10250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 t="16691" r="-69" b="8010"/>
          <a:stretch/>
        </p:blipFill>
        <p:spPr>
          <a:xfrm>
            <a:off x="8389" y="0"/>
            <a:ext cx="12180815" cy="6878972"/>
          </a:xfrm>
        </p:spPr>
      </p:pic>
      <p:sp>
        <p:nvSpPr>
          <p:cNvPr id="12" name="Rectangle 11"/>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Metal Detector for detecting metal in mines. </a:t>
            </a:r>
            <a:endParaRPr lang="en-US" dirty="0">
              <a:solidFill>
                <a:schemeClr val="bg1"/>
              </a:solidFill>
              <a:latin typeface="Roboto Th" pitchFamily="2" charset="0"/>
              <a:ea typeface="Roboto Th" pitchFamily="2" charset="0"/>
            </a:endParaRPr>
          </a:p>
        </p:txBody>
      </p:sp>
      <p:grpSp>
        <p:nvGrpSpPr>
          <p:cNvPr id="8" name="Group 7"/>
          <p:cNvGrpSpPr/>
          <p:nvPr/>
        </p:nvGrpSpPr>
        <p:grpSpPr>
          <a:xfrm>
            <a:off x="7802217" y="5486400"/>
            <a:ext cx="4234070" cy="1195863"/>
            <a:chOff x="7802217" y="5486400"/>
            <a:chExt cx="4234070" cy="1195863"/>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923330"/>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Metal Detector</a:t>
              </a:r>
              <a:endParaRPr lang="en-US" dirty="0" smtClean="0">
                <a:solidFill>
                  <a:schemeClr val="bg1"/>
                </a:solidFill>
                <a:latin typeface="Roboto Th" pitchFamily="2" charset="0"/>
                <a:ea typeface="Roboto Th" pitchFamily="2" charset="0"/>
              </a:endParaRP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9V (Battery)</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294673774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t="18007" r="69" b="7136"/>
          <a:stretch/>
        </p:blipFill>
        <p:spPr>
          <a:xfrm>
            <a:off x="-16779" y="0"/>
            <a:ext cx="12214371" cy="6862194"/>
          </a:xfrm>
        </p:spPr>
      </p:pic>
      <p:sp>
        <p:nvSpPr>
          <p:cNvPr id="10" name="Rectangle 9"/>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56x26 </a:t>
              </a:r>
              <a:r>
                <a:rPr lang="en-US" dirty="0" smtClean="0">
                  <a:solidFill>
                    <a:schemeClr val="bg1"/>
                  </a:solidFill>
                  <a:latin typeface="Roboto Th" pitchFamily="2" charset="0"/>
                  <a:ea typeface="Roboto Th" pitchFamily="2" charset="0"/>
                </a:rPr>
                <a:t>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563002255"/>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SOME WHEELS FAIL TO GET IN CONTACT WITH THE SURFACE.</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370091" y="4713311"/>
            <a:ext cx="5519336" cy="1477328"/>
            <a:chOff x="6370091" y="4713311"/>
            <a:chExt cx="5519336" cy="1477328"/>
          </a:xfrm>
        </p:grpSpPr>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latin typeface="Roboto Th" pitchFamily="2" charset="0"/>
                  <a:ea typeface="Roboto Th" pitchFamily="2" charset="0"/>
                </a:rPr>
                <a:t>ALL WHEELS ARE IN CONTACT WITH THE SURFACE. THUS, INCREASING TRACTION. </a:t>
              </a:r>
            </a:p>
            <a:p>
              <a:endParaRPr lang="en-US" dirty="0">
                <a:latin typeface="Roboto Th" pitchFamily="2" charset="0"/>
                <a:ea typeface="Roboto Th" pitchFamily="2" charset="0"/>
              </a:endParaRPr>
            </a:p>
            <a:p>
              <a:r>
                <a:rPr lang="en-US" dirty="0" smtClean="0">
                  <a:latin typeface="Roboto Th" pitchFamily="2" charset="0"/>
                  <a:ea typeface="Roboto Th" pitchFamily="2" charset="0"/>
                </a:rPr>
                <a:t>THIS MAKES IT EASIER FOR THE VEHICLE TO GO OVER ROCKS AND BUMPS ON THE SURFACE.</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6450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CONVENTIONAL</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MP RAIR</a:t>
            </a:r>
            <a:endParaRPr lang="en-US" sz="2400" dirty="0">
              <a:latin typeface="Roboto Thin" pitchFamily="2" charset="0"/>
              <a:ea typeface="Roboto Thin" pitchFamily="2" charset="0"/>
            </a:endParaRPr>
          </a:p>
        </p:txBody>
      </p:sp>
      <p:grpSp>
        <p:nvGrpSpPr>
          <p:cNvPr id="16" name="Group 15"/>
          <p:cNvGrpSpPr/>
          <p:nvPr/>
        </p:nvGrpSpPr>
        <p:grpSpPr>
          <a:xfrm>
            <a:off x="731566" y="2379990"/>
            <a:ext cx="3249065" cy="1832498"/>
            <a:chOff x="1970771" y="1706373"/>
            <a:chExt cx="3249065" cy="1832498"/>
          </a:xfrm>
        </p:grpSpPr>
        <p:sp>
          <p:nvSpPr>
            <p:cNvPr id="12" name="Oval 11"/>
            <p:cNvSpPr/>
            <p:nvPr/>
          </p:nvSpPr>
          <p:spPr>
            <a:xfrm rot="1289150">
              <a:off x="1970771" y="1706373"/>
              <a:ext cx="912941" cy="912941"/>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rot="1289150">
              <a:off x="4306895" y="2625930"/>
              <a:ext cx="912941" cy="912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4" idx="2"/>
            </p:cNvCxnSpPr>
            <p:nvPr/>
          </p:nvCxnSpPr>
          <p:spPr>
            <a:xfrm>
              <a:off x="2851991" y="2330036"/>
              <a:ext cx="1486625" cy="585172"/>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4" idx="1"/>
            </p:cNvCxnSpPr>
            <p:nvPr/>
          </p:nvCxnSpPr>
          <p:spPr>
            <a:xfrm>
              <a:off x="2845807" y="1980724"/>
              <a:ext cx="1735439" cy="68311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17" name="Group 16"/>
          <p:cNvGrpSpPr/>
          <p:nvPr/>
        </p:nvGrpSpPr>
        <p:grpSpPr>
          <a:xfrm>
            <a:off x="158760" y="3271444"/>
            <a:ext cx="5628658" cy="979099"/>
            <a:chOff x="154616" y="2600355"/>
            <a:chExt cx="5628658" cy="979099"/>
          </a:xfrm>
        </p:grpSpPr>
        <p:sp>
          <p:nvSpPr>
            <p:cNvPr id="31" name="Freeform 30"/>
            <p:cNvSpPr/>
            <p:nvPr/>
          </p:nvSpPr>
          <p:spPr>
            <a:xfrm>
              <a:off x="920645" y="2600355"/>
              <a:ext cx="1557637" cy="978354"/>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478282" y="3562620"/>
              <a:ext cx="3304992" cy="3444"/>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154616" y="3579454"/>
              <a:ext cx="76602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6370091" y="3386126"/>
            <a:ext cx="5628658" cy="864797"/>
            <a:chOff x="807300" y="3577699"/>
            <a:chExt cx="4164750" cy="639879"/>
          </a:xfrm>
        </p:grpSpPr>
        <p:sp>
          <p:nvSpPr>
            <p:cNvPr id="47" name="Freeform 46"/>
            <p:cNvSpPr/>
            <p:nvPr/>
          </p:nvSpPr>
          <p:spPr>
            <a:xfrm>
              <a:off x="1374099" y="3577699"/>
              <a:ext cx="1152525" cy="639327"/>
            </a:xfrm>
            <a:custGeom>
              <a:avLst/>
              <a:gdLst>
                <a:gd name="connsiteX0" fmla="*/ 0 w 1152525"/>
                <a:gd name="connsiteY0" fmla="*/ 723903 h 723903"/>
                <a:gd name="connsiteX1" fmla="*/ 942975 w 1152525"/>
                <a:gd name="connsiteY1" fmla="*/ 3 h 723903"/>
                <a:gd name="connsiteX2" fmla="*/ 1152525 w 1152525"/>
                <a:gd name="connsiteY2" fmla="*/ 714378 h 723903"/>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27 h 639327"/>
                <a:gd name="connsiteX1" fmla="*/ 743289 w 1152525"/>
                <a:gd name="connsiteY1" fmla="*/ 0 h 639327"/>
                <a:gd name="connsiteX2" fmla="*/ 1152525 w 1152525"/>
                <a:gd name="connsiteY2" fmla="*/ 629802 h 639327"/>
                <a:gd name="connsiteX0" fmla="*/ 0 w 1152525"/>
                <a:gd name="connsiteY0" fmla="*/ 669090 h 669090"/>
                <a:gd name="connsiteX1" fmla="*/ 743289 w 1152525"/>
                <a:gd name="connsiteY1" fmla="*/ 29763 h 669090"/>
                <a:gd name="connsiteX2" fmla="*/ 912453 w 1152525"/>
                <a:gd name="connsiteY2" fmla="*/ 167202 h 669090"/>
                <a:gd name="connsiteX3" fmla="*/ 1152525 w 1152525"/>
                <a:gd name="connsiteY3" fmla="*/ 659565 h 669090"/>
                <a:gd name="connsiteX0" fmla="*/ 0 w 1152525"/>
                <a:gd name="connsiteY0" fmla="*/ 658367 h 658367"/>
                <a:gd name="connsiteX1" fmla="*/ 743289 w 1152525"/>
                <a:gd name="connsiteY1" fmla="*/ 19040 h 658367"/>
                <a:gd name="connsiteX2" fmla="*/ 912453 w 1152525"/>
                <a:gd name="connsiteY2" fmla="*/ 156479 h 658367"/>
                <a:gd name="connsiteX3" fmla="*/ 1152525 w 1152525"/>
                <a:gd name="connsiteY3" fmla="*/ 648842 h 65836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Lst>
              <a:ahLst/>
              <a:cxnLst>
                <a:cxn ang="0">
                  <a:pos x="connsiteX0" y="connsiteY0"/>
                </a:cxn>
                <a:cxn ang="0">
                  <a:pos x="connsiteX1" y="connsiteY1"/>
                </a:cxn>
                <a:cxn ang="0">
                  <a:pos x="connsiteX2" y="connsiteY2"/>
                </a:cxn>
                <a:cxn ang="0">
                  <a:pos x="connsiteX3" y="connsiteY3"/>
                </a:cxn>
              </a:cxnLst>
              <a:rect l="l" t="t" r="r" b="b"/>
              <a:pathLst>
                <a:path w="1152525" h="639327">
                  <a:moveTo>
                    <a:pt x="0" y="639327"/>
                  </a:moveTo>
                  <a:cubicBezTo>
                    <a:pt x="375444" y="278170"/>
                    <a:pt x="616981" y="121398"/>
                    <a:pt x="743289" y="0"/>
                  </a:cubicBezTo>
                  <a:cubicBezTo>
                    <a:pt x="819405" y="92154"/>
                    <a:pt x="921772" y="142886"/>
                    <a:pt x="919501" y="130391"/>
                  </a:cubicBezTo>
                  <a:cubicBezTo>
                    <a:pt x="1112805" y="208929"/>
                    <a:pt x="1099984" y="545001"/>
                    <a:pt x="1152525" y="629802"/>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UNBALANCED. IT IS EASY TO IMAGINE THE DIFFICULTIES THE VEHICLE WOULD ENCOUNTER.</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370091" y="4713311"/>
            <a:ext cx="5519336" cy="646331"/>
            <a:chOff x="6370091" y="4713311"/>
            <a:chExt cx="5519336" cy="646331"/>
          </a:xfrm>
        </p:grpSpPr>
        <p:sp>
          <p:nvSpPr>
            <p:cNvPr id="93" name="TextBox 92"/>
            <p:cNvSpPr txBox="1"/>
            <p:nvPr/>
          </p:nvSpPr>
          <p:spPr>
            <a:xfrm>
              <a:off x="6398572" y="4713311"/>
              <a:ext cx="5490855" cy="646331"/>
            </a:xfrm>
            <a:prstGeom prst="rect">
              <a:avLst/>
            </a:prstGeom>
            <a:noFill/>
          </p:spPr>
          <p:txBody>
            <a:bodyPr wrap="square" rtlCol="0">
              <a:spAutoFit/>
            </a:bodyPr>
            <a:lstStyle/>
            <a:p>
              <a:r>
                <a:rPr lang="en-US" dirty="0" smtClean="0">
                  <a:latin typeface="Roboto Th" pitchFamily="2" charset="0"/>
                  <a:ea typeface="Roboto Th" pitchFamily="2" charset="0"/>
                </a:rPr>
                <a:t>NO BALANCE ISSUES AS THERE ARE WHEELS IN CONTACT WITH THE SURFACE AT ALL POINTS </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875989" y="2618752"/>
            <a:ext cx="3204497" cy="1606263"/>
            <a:chOff x="6875989" y="2618752"/>
            <a:chExt cx="3204497" cy="1606263"/>
          </a:xfrm>
        </p:grpSpPr>
        <p:cxnSp>
          <p:nvCxnSpPr>
            <p:cNvPr id="69" name="Straight Connector 68"/>
            <p:cNvCxnSpPr/>
            <p:nvPr/>
          </p:nvCxnSpPr>
          <p:spPr>
            <a:xfrm>
              <a:off x="8979591" y="3141948"/>
              <a:ext cx="366293" cy="3847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38" name="Group 37"/>
            <p:cNvGrpSpPr/>
            <p:nvPr/>
          </p:nvGrpSpPr>
          <p:grpSpPr>
            <a:xfrm rot="384760">
              <a:off x="7022307" y="2618752"/>
              <a:ext cx="1958453" cy="912941"/>
              <a:chOff x="1292413" y="3298224"/>
              <a:chExt cx="1449096" cy="675502"/>
            </a:xfrm>
          </p:grpSpPr>
          <p:sp>
            <p:nvSpPr>
              <p:cNvPr id="41" name="Oval 40"/>
              <p:cNvSpPr/>
              <p:nvPr/>
            </p:nvSpPr>
            <p:spPr>
              <a:xfrm>
                <a:off x="2066007" y="3298224"/>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rot="21215240">
                <a:off x="1794722" y="3625252"/>
                <a:ext cx="270616" cy="28345"/>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1" idx="1"/>
              </p:cNvCxnSpPr>
              <p:nvPr/>
            </p:nvCxnSpPr>
            <p:spPr>
              <a:xfrm rot="21215240">
                <a:off x="1292413" y="3356336"/>
                <a:ext cx="870233" cy="89691"/>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43" name="Group 42"/>
            <p:cNvGrpSpPr/>
            <p:nvPr/>
          </p:nvGrpSpPr>
          <p:grpSpPr>
            <a:xfrm rot="227754">
              <a:off x="9167545" y="3165407"/>
              <a:ext cx="912941" cy="1059608"/>
              <a:chOff x="9167545" y="3131851"/>
              <a:chExt cx="912941" cy="1059608"/>
            </a:xfrm>
          </p:grpSpPr>
          <p:sp>
            <p:nvSpPr>
              <p:cNvPr id="71" name="Oval 70"/>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p:cNvCxnSpPr>
                <a:endCxn id="71" idx="1"/>
              </p:cNvCxnSpPr>
              <p:nvPr/>
            </p:nvCxnSpPr>
            <p:spPr>
              <a:xfrm rot="20406822" flipH="1">
                <a:off x="9262787" y="3131851"/>
                <a:ext cx="114376" cy="25977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p:nvPr/>
            </p:nvCxnSpPr>
            <p:spPr>
              <a:xfrm rot="20406822" flipH="1">
                <a:off x="9914412" y="3158892"/>
                <a:ext cx="109963" cy="24974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76" name="Group 75"/>
            <p:cNvGrpSpPr/>
            <p:nvPr/>
          </p:nvGrpSpPr>
          <p:grpSpPr>
            <a:xfrm rot="227754">
              <a:off x="6875989" y="2900969"/>
              <a:ext cx="912941" cy="1011089"/>
              <a:chOff x="9167545" y="3180370"/>
              <a:chExt cx="912941" cy="1011089"/>
            </a:xfrm>
          </p:grpSpPr>
          <p:sp>
            <p:nvSpPr>
              <p:cNvPr id="77" name="Oval 76"/>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a:endCxn id="77" idx="1"/>
              </p:cNvCxnSpPr>
              <p:nvPr/>
            </p:nvCxnSpPr>
            <p:spPr>
              <a:xfrm rot="21372246" flipH="1">
                <a:off x="9302989" y="3180370"/>
                <a:ext cx="22083" cy="222474"/>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83" name="Straight Connector 82"/>
              <p:cNvCxnSpPr/>
              <p:nvPr/>
            </p:nvCxnSpPr>
            <p:spPr>
              <a:xfrm rot="21372246" flipH="1">
                <a:off x="9953662" y="3218777"/>
                <a:ext cx="26332" cy="20522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94" name="Straight Connector 93"/>
            <p:cNvCxnSpPr/>
            <p:nvPr/>
          </p:nvCxnSpPr>
          <p:spPr>
            <a:xfrm flipH="1">
              <a:off x="7038217" y="2651046"/>
              <a:ext cx="31094" cy="30706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a:stCxn id="41" idx="7"/>
            </p:cNvCxnSpPr>
            <p:nvPr/>
          </p:nvCxnSpPr>
          <p:spPr>
            <a:xfrm>
              <a:off x="8877823" y="2848905"/>
              <a:ext cx="1172614" cy="12038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6" name="Straight Connector 95"/>
            <p:cNvCxnSpPr/>
            <p:nvPr/>
          </p:nvCxnSpPr>
          <p:spPr>
            <a:xfrm flipH="1">
              <a:off x="10007939" y="2963616"/>
              <a:ext cx="38367" cy="305447"/>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9266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t="18007" r="69" b="7136"/>
          <a:stretch/>
        </p:blipFill>
        <p:spPr>
          <a:xfrm>
            <a:off x="-16779" y="0"/>
            <a:ext cx="12214371" cy="6862194"/>
          </a:xfrm>
        </p:spPr>
      </p:pic>
      <p:sp>
        <p:nvSpPr>
          <p:cNvPr id="11" name="Rectangle 10"/>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a:t>
              </a:r>
              <a:r>
                <a:rPr lang="en-US" dirty="0">
                  <a:solidFill>
                    <a:schemeClr val="bg1"/>
                  </a:solidFill>
                  <a:latin typeface="Roboto Th" pitchFamily="2" charset="0"/>
                  <a:ea typeface="Roboto Th" pitchFamily="2" charset="0"/>
                </a:rPr>
                <a:t>56x26 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64417368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7" t="5846" r="-69" b="8768"/>
          <a:stretch/>
        </p:blipFill>
        <p:spPr>
          <a:xfrm>
            <a:off x="-25167" y="0"/>
            <a:ext cx="12205982" cy="6862194"/>
          </a:xfrm>
        </p:spPr>
      </p:pic>
      <p:sp>
        <p:nvSpPr>
          <p:cNvPr id="3" name="Rectangle 2"/>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CAMERA</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Th" pitchFamily="2" charset="0"/>
                <a:ea typeface="Roboto Th" pitchFamily="2" charset="0"/>
              </a:rPr>
              <a:t>A wireless camera attached to the front of the vehicle serves as a vision provider for the remote operator and is capable of capturing frames of the environment.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923330"/>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a:t>
              </a:r>
              <a:r>
                <a:rPr lang="en-US" dirty="0" smtClean="0">
                  <a:solidFill>
                    <a:schemeClr val="bg1"/>
                  </a:solidFill>
                  <a:latin typeface="Roboto Th" pitchFamily="2" charset="0"/>
                  <a:ea typeface="Roboto Th" pitchFamily="2" charset="0"/>
                </a:rPr>
                <a:t>HAMY, C-200</a:t>
              </a:r>
            </a:p>
            <a:p>
              <a:r>
                <a:rPr lang="en-US" dirty="0" smtClean="0">
                  <a:solidFill>
                    <a:schemeClr val="accent2"/>
                  </a:solidFill>
                  <a:latin typeface="Roboto Th" pitchFamily="2" charset="0"/>
                  <a:ea typeface="Roboto Th" pitchFamily="2" charset="0"/>
                </a:rPr>
                <a:t>Operating </a:t>
              </a:r>
              <a:r>
                <a:rPr lang="en-US" dirty="0" smtClean="0">
                  <a:solidFill>
                    <a:schemeClr val="accent2"/>
                  </a:solidFill>
                  <a:latin typeface="Roboto Th" pitchFamily="2" charset="0"/>
                  <a:ea typeface="Roboto Th" pitchFamily="2" charset="0"/>
                </a:rPr>
                <a:t>Voltage: </a:t>
              </a:r>
              <a:r>
                <a:rPr lang="en-US" dirty="0" smtClean="0">
                  <a:solidFill>
                    <a:schemeClr val="bg1"/>
                  </a:solidFill>
                  <a:latin typeface="Roboto Th" pitchFamily="2" charset="0"/>
                  <a:ea typeface="Roboto Th" pitchFamily="2" charset="0"/>
                </a:rPr>
                <a:t>5V</a:t>
              </a:r>
              <a:endParaRPr lang="en-US" dirty="0" smtClean="0">
                <a:solidFill>
                  <a:schemeClr val="bg1"/>
                </a:solidFill>
                <a:latin typeface="Roboto Th" pitchFamily="2" charset="0"/>
                <a:ea typeface="Roboto Th" pitchFamily="2" charset="0"/>
              </a:endParaRPr>
            </a:p>
            <a:p>
              <a:r>
                <a:rPr lang="en-US" dirty="0" smtClean="0">
                  <a:solidFill>
                    <a:schemeClr val="accent2"/>
                  </a:solidFill>
                  <a:latin typeface="Roboto Th" pitchFamily="2" charset="0"/>
                  <a:ea typeface="Roboto Th" pitchFamily="2" charset="0"/>
                </a:rPr>
                <a:t>Operates Under:</a:t>
              </a:r>
              <a:r>
                <a:rPr lang="en-US" dirty="0" smtClean="0">
                  <a:solidFill>
                    <a:schemeClr val="bg1"/>
                  </a:solidFill>
                  <a:latin typeface="Roboto Th" pitchFamily="2" charset="0"/>
                  <a:ea typeface="Roboto Th" pitchFamily="2" charset="0"/>
                </a:rPr>
                <a:t> Controlling Device</a:t>
              </a:r>
              <a:endParaRPr lang="en-US" dirty="0">
                <a:solidFill>
                  <a:schemeClr val="bg1"/>
                </a:solidFill>
                <a:latin typeface="Roboto Th" pitchFamily="2" charset="0"/>
                <a:ea typeface="Roboto Th" pitchFamily="2" charset="0"/>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15" y="367018"/>
            <a:ext cx="3621248" cy="2715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957680"/>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8" t="779" r="68" b="24311"/>
          <a:stretch/>
        </p:blipFill>
        <p:spPr>
          <a:xfrm>
            <a:off x="-1" y="0"/>
            <a:ext cx="12197593" cy="6862194"/>
          </a:xfrm>
        </p:spPr>
      </p:pic>
      <p:sp>
        <p:nvSpPr>
          <p:cNvPr id="9" name="Rectangle 8"/>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79583" cy="533400"/>
          </a:xfrm>
        </p:spPr>
        <p:txBody>
          <a:bodyPr/>
          <a:lstStyle/>
          <a:p>
            <a:r>
              <a:rPr lang="en-US" smtClean="0">
                <a:solidFill>
                  <a:schemeClr val="bg1"/>
                </a:solidFill>
                <a:latin typeface="Roboto Th" pitchFamily="2" charset="0"/>
                <a:ea typeface="Roboto Th" pitchFamily="2" charset="0"/>
              </a:rPr>
              <a:t>MP RAIR uses Modified Servo Motors rather than DC Motors for more torque at the cost of speed.</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Futaba, s3003 – Modified Mini Servo</a:t>
              </a:r>
            </a:p>
            <a:p>
              <a:r>
                <a:rPr lang="en-US" dirty="0" smtClean="0">
                  <a:solidFill>
                    <a:schemeClr val="accent2"/>
                  </a:solidFill>
                  <a:latin typeface="Roboto Th" pitchFamily="2" charset="0"/>
                  <a:ea typeface="Roboto Th" pitchFamily="2" charset="0"/>
                </a:rPr>
                <a:t>Operating Voltage:</a:t>
              </a:r>
              <a:r>
                <a:rPr lang="en-US" dirty="0" smtClean="0">
                  <a:solidFill>
                    <a:schemeClr val="bg1"/>
                  </a:solidFill>
                  <a:latin typeface="Roboto Th" pitchFamily="2" charset="0"/>
                  <a:ea typeface="Roboto Th" pitchFamily="2" charset="0"/>
                </a:rPr>
                <a:t> 9V</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Commands</a:t>
              </a:r>
              <a:endParaRPr lang="en-US" dirty="0">
                <a:solidFill>
                  <a:schemeClr val="bg1"/>
                </a:solidFill>
                <a:latin typeface="Roboto Th" pitchFamily="2" charset="0"/>
                <a:ea typeface="Roboto Th" pitchFamily="2" charset="0"/>
              </a:endParaRPr>
            </a:p>
          </p:txBody>
        </p:sp>
      </p:grpSp>
      <p:pic>
        <p:nvPicPr>
          <p:cNvPr id="3" name="Picture 2"/>
          <p:cNvPicPr>
            <a:picLocks noChangeAspect="1"/>
          </p:cNvPicPr>
          <p:nvPr/>
        </p:nvPicPr>
        <p:blipFill rotWithShape="1">
          <a:blip r:embed="rId3"/>
          <a:srcRect r="54194"/>
          <a:stretch/>
        </p:blipFill>
        <p:spPr>
          <a:xfrm>
            <a:off x="302004" y="261372"/>
            <a:ext cx="1786855" cy="310478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srcRect l="50525"/>
          <a:stretch/>
        </p:blipFill>
        <p:spPr>
          <a:xfrm>
            <a:off x="9974510" y="261372"/>
            <a:ext cx="1929970" cy="3104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160696"/>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6" t="20282" r="69" b="21604"/>
          <a:stretch/>
        </p:blipFill>
        <p:spPr>
          <a:xfrm>
            <a:off x="-1" y="0"/>
            <a:ext cx="12197593" cy="5330952"/>
          </a:xfrm>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GPS Module is used for location and speed information.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[Name/Brand], [Model]</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770956657"/>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9708" b="5229"/>
          <a:stretch/>
        </p:blipFill>
        <p:spPr>
          <a:xfrm>
            <a:off x="-8389" y="0"/>
            <a:ext cx="12189204" cy="6862194"/>
          </a:xfrm>
        </p:spPr>
      </p:pic>
      <p:sp>
        <p:nvSpPr>
          <p:cNvPr id="10" name="Rectangle 9"/>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Th" pitchFamily="2" charset="0"/>
                <a:ea typeface="Roboto Th" pitchFamily="2" charset="0"/>
              </a:rPr>
              <a:t>Wireless Communication is handled by 2 nRF24L01modules connected to 2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Boards.</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[Name/Brand], nRF24L01</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3.3V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683339365"/>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116973508"/>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WIRES HANG AROUND AND THERE’RE A LOT OF MISCONNECTIONS ON SOLDER POINTS.</a:t>
            </a:r>
            <a:endParaRPr lang="en-US" dirty="0">
              <a:solidFill>
                <a:schemeClr val="accent2"/>
              </a:solidFill>
              <a:latin typeface="Roboto Th" pitchFamily="2" charset="0"/>
              <a:ea typeface="Roboto Th" pitchFamily="2" charset="0"/>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latin typeface="Roboto Th" pitchFamily="2" charset="0"/>
                <a:ea typeface="Roboto Th" pitchFamily="2" charset="0"/>
              </a:rPr>
              <a:t>WIRES RUN THROUGH THE BOARD. THUS, AVOIDING UNORGANIZED WIRES HANGING AROUND. AND SINCE IN IS FACROTY PRODUCTION THE SOLDER POINTS ARE PERFECT.</a:t>
            </a:r>
            <a:endParaRPr lang="en-US" dirty="0">
              <a:latin typeface="Roboto Th" pitchFamily="2" charset="0"/>
              <a:ea typeface="Roboto Th"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26363770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8" t="19387" r="1" b="5366"/>
          <a:stretch/>
        </p:blipFill>
        <p:spPr>
          <a:xfrm>
            <a:off x="-1" y="0"/>
            <a:ext cx="12180815" cy="6878972"/>
          </a:xfrm>
        </p:spPr>
      </p:pic>
      <p:sp>
        <p:nvSpPr>
          <p:cNvPr id="9" name="Rectangle 8"/>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is so called “the brain” of MP RAIR. It gets components work in harmony. It’s the thing that does the calculations and acts accordingly when necessary.</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Fun</a:t>
              </a:r>
              <a:r>
                <a:rPr lang="en-US" dirty="0" err="1" smtClean="0">
                  <a:solidFill>
                    <a:schemeClr val="bg1"/>
                  </a:solidFill>
                  <a:latin typeface="Roboto Th" pitchFamily="2" charset="0"/>
                  <a:ea typeface="Roboto Th" pitchFamily="2" charset="0"/>
                </a:rPr>
                <a:t>duino</a:t>
              </a:r>
              <a:r>
                <a:rPr lang="en-US" dirty="0" smtClean="0">
                  <a:solidFill>
                    <a:schemeClr val="bg1"/>
                  </a:solidFill>
                  <a:latin typeface="Roboto Th" pitchFamily="2" charset="0"/>
                  <a:ea typeface="Roboto Th" pitchFamily="2" charset="0"/>
                </a:rPr>
                <a:t>, Mega</a:t>
              </a:r>
            </a:p>
            <a:p>
              <a:r>
                <a:rPr lang="en-US" dirty="0" smtClean="0">
                  <a:solidFill>
                    <a:schemeClr val="accent2"/>
                  </a:solidFill>
                  <a:latin typeface="Roboto Th" pitchFamily="2" charset="0"/>
                  <a:ea typeface="Roboto Th" pitchFamily="2" charset="0"/>
                </a:rPr>
                <a:t>Microcontroller Chip:</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ATmega</a:t>
              </a:r>
              <a:r>
                <a:rPr lang="en-US" dirty="0" smtClean="0">
                  <a:solidFill>
                    <a:schemeClr val="bg1"/>
                  </a:solidFill>
                  <a:latin typeface="Roboto Th" pitchFamily="2" charset="0"/>
                  <a:ea typeface="Roboto Th" pitchFamily="2" charset="0"/>
                </a:rPr>
                <a:t> 2560</a:t>
              </a:r>
            </a:p>
            <a:p>
              <a:r>
                <a:rPr lang="en-US" dirty="0" smtClean="0">
                  <a:solidFill>
                    <a:schemeClr val="accent2"/>
                  </a:solidFill>
                  <a:latin typeface="Roboto Th" pitchFamily="2" charset="0"/>
                  <a:ea typeface="Roboto Th" pitchFamily="2" charset="0"/>
                </a:rPr>
                <a:t>Language: </a:t>
              </a:r>
              <a:r>
                <a:rPr lang="en-US" dirty="0" smtClean="0">
                  <a:solidFill>
                    <a:schemeClr val="bg1"/>
                  </a:solidFill>
                  <a:latin typeface="Roboto Th" pitchFamily="2" charset="0"/>
                  <a:ea typeface="Roboto Th" pitchFamily="2" charset="0"/>
                </a:rPr>
                <a:t>C</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5V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4274501391"/>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479259" y="0"/>
            <a:ext cx="10712741" cy="6873887"/>
          </a:xfrm>
        </p:spPr>
      </p:pic>
      <p:sp>
        <p:nvSpPr>
          <p:cNvPr id="2" name="Title 1"/>
          <p:cNvSpPr>
            <a:spLocks noGrp="1"/>
          </p:cNvSpPr>
          <p:nvPr>
            <p:ph type="title"/>
          </p:nvPr>
        </p:nvSpPr>
        <p:spPr>
          <a:xfrm rot="16200000">
            <a:off x="-687291" y="4706223"/>
            <a:ext cx="2873416" cy="901818"/>
          </a:xfrm>
        </p:spPr>
        <p:txBody>
          <a:bodyPr anchor="ctr"/>
          <a:lstStyle/>
          <a:p>
            <a:r>
              <a:rPr lang="en-US" dirty="0" smtClean="0">
                <a:solidFill>
                  <a:schemeClr val="accent2"/>
                </a:solidFill>
                <a:latin typeface="Roboto Thin" pitchFamily="2" charset="0"/>
                <a:ea typeface="Roboto Thin" pitchFamily="2" charset="0"/>
              </a:rPr>
              <a:t>SCHEMATICS</a:t>
            </a:r>
            <a:endParaRPr lang="en-US" dirty="0">
              <a:solidFill>
                <a:schemeClr val="accent2"/>
              </a:solidFill>
              <a:latin typeface="Roboto Thin" pitchFamily="2" charset="0"/>
              <a:ea typeface="Roboto Thin"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76169"/>
            <a:ext cx="1614182" cy="2243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2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04" y="203615"/>
            <a:ext cx="10780776" cy="901818"/>
          </a:xfrm>
        </p:spPr>
        <p:txBody>
          <a:bodyPr anchor="ctr"/>
          <a:lstStyle/>
          <a:p>
            <a:r>
              <a:rPr lang="en-US" dirty="0" smtClean="0">
                <a:solidFill>
                  <a:schemeClr val="accent2"/>
                </a:solidFill>
                <a:latin typeface="Roboto Thin" pitchFamily="2" charset="0"/>
                <a:ea typeface="Roboto Thin" pitchFamily="2" charset="0"/>
              </a:rPr>
              <a:t>PROGRAMMING LANGUAGES</a:t>
            </a:r>
            <a:endParaRPr lang="en-US" dirty="0">
              <a:solidFill>
                <a:schemeClr val="accent2"/>
              </a:solidFill>
              <a:latin typeface="Roboto Thin" pitchFamily="2" charset="0"/>
              <a:ea typeface="Roboto Thin"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71" y="1262270"/>
            <a:ext cx="6302594" cy="40056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a:stretch/>
        </p:blipFill>
        <p:spPr>
          <a:xfrm>
            <a:off x="7871791" y="1262270"/>
            <a:ext cx="3308394" cy="4005676"/>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893971" y="5394966"/>
            <a:ext cx="6302594"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VISUAL STUDIO 12 - C# </a:t>
            </a:r>
            <a:endParaRPr lang="en-US" sz="2800" dirty="0">
              <a:solidFill>
                <a:schemeClr val="accent2"/>
              </a:solidFill>
              <a:latin typeface="Roboto Thin" pitchFamily="2" charset="0"/>
              <a:ea typeface="Roboto Thin" pitchFamily="2" charset="0"/>
            </a:endParaRPr>
          </a:p>
        </p:txBody>
      </p:sp>
      <p:sp>
        <p:nvSpPr>
          <p:cNvPr id="8" name="Title 1"/>
          <p:cNvSpPr txBox="1">
            <a:spLocks/>
          </p:cNvSpPr>
          <p:nvPr/>
        </p:nvSpPr>
        <p:spPr>
          <a:xfrm>
            <a:off x="7839903" y="5394966"/>
            <a:ext cx="3340281"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ARDUINO IDE - C</a:t>
            </a:r>
            <a:endParaRPr lang="en-US" sz="2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7013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9197"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466586" y="1848118"/>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9197" y="18481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59624"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9196" y="5499092"/>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1298160" y="2406365"/>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06549" y="3907174"/>
            <a:ext cx="390839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04387" y="4225226"/>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975719" y="3907174"/>
            <a:ext cx="1992112"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02799" y="824386"/>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61319" y="1382635"/>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80589" y="1392574"/>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089978" y="1808362"/>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64029" y="786225"/>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3624044" y="1791584"/>
            <a:ext cx="1720319" cy="577081"/>
          </a:xfrm>
          <a:prstGeom prst="rect">
            <a:avLst/>
          </a:prstGeom>
          <a:noFill/>
        </p:spPr>
        <p:txBody>
          <a:bodyPr wrap="square" rtlCol="0">
            <a:spAutoFit/>
          </a:bodyPr>
          <a:lstStyle/>
          <a:p>
            <a:pPr algn="r"/>
            <a:r>
              <a:rPr lang="en-US" sz="1050" dirty="0" smtClean="0">
                <a:solidFill>
                  <a:schemeClr val="bg1"/>
                </a:solidFill>
                <a:latin typeface="Roboto" pitchFamily="2" charset="0"/>
                <a:ea typeface="Roboto" pitchFamily="2" charset="0"/>
              </a:rPr>
              <a:t>Provides communication between master and robot.</a:t>
            </a:r>
            <a:endParaRPr lang="en-US" sz="1050" dirty="0">
              <a:solidFill>
                <a:schemeClr val="bg1"/>
              </a:solidFill>
              <a:latin typeface="Roboto" pitchFamily="2" charset="0"/>
              <a:ea typeface="Roboto" pitchFamily="2" charset="0"/>
            </a:endParaRPr>
          </a:p>
        </p:txBody>
      </p:sp>
      <p:sp>
        <p:nvSpPr>
          <p:cNvPr id="49" name="TextBox 48"/>
          <p:cNvSpPr txBox="1"/>
          <p:nvPr/>
        </p:nvSpPr>
        <p:spPr>
          <a:xfrm>
            <a:off x="10588062" y="3638564"/>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56023" y="5449167"/>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Provides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401817" y="508559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466586" y="547170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3428" y="549687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cxnSp>
        <p:nvCxnSpPr>
          <p:cNvPr id="32" name="Straight Arrow Connector 31"/>
          <p:cNvCxnSpPr/>
          <p:nvPr/>
        </p:nvCxnSpPr>
        <p:spPr>
          <a:xfrm flipV="1">
            <a:off x="6061319" y="2406365"/>
            <a:ext cx="0" cy="1167346"/>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80589" y="2416304"/>
            <a:ext cx="0" cy="1157407"/>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328468239"/>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 t="3209" r="-69" b="11752"/>
          <a:stretch/>
        </p:blipFill>
        <p:spPr>
          <a:xfrm>
            <a:off x="0" y="-1"/>
            <a:ext cx="12192000" cy="6887362"/>
          </a:xfrm>
        </p:spPr>
      </p:pic>
      <p:sp>
        <p:nvSpPr>
          <p:cNvPr id="6" name="Rectangle 5"/>
          <p:cNvSpPr/>
          <p:nvPr/>
        </p:nvSpPr>
        <p:spPr>
          <a:xfrm>
            <a:off x="0" y="2986481"/>
            <a:ext cx="6727971" cy="208047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391" y="2980783"/>
            <a:ext cx="6053580"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701823" y="3495913"/>
            <a:ext cx="6026148" cy="1797540"/>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0" y="0"/>
            <a:ext cx="12192000" cy="6858000"/>
          </a:xfrm>
        </p:spPr>
        <p:txBody>
          <a:bodyPr anchor="ctr">
            <a:noAutofit/>
          </a:bodyPr>
          <a:lstStyle/>
          <a:p>
            <a:pPr algn="ctr"/>
            <a:r>
              <a:rPr lang="en-US" sz="4000" dirty="0" smtClean="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2634707095"/>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200" dirty="0">
                <a:solidFill>
                  <a:schemeClr val="tx1">
                    <a:lumMod val="75000"/>
                    <a:lumOff val="25000"/>
                  </a:schemeClr>
                </a:solidFill>
                <a:latin typeface="Roboto Th" pitchFamily="2" charset="0"/>
                <a:ea typeface="Roboto Th" pitchFamily="2" charset="0"/>
              </a:rPr>
              <a:t>?</a:t>
            </a:r>
          </a:p>
        </p:txBody>
      </p:sp>
    </p:spTree>
    <p:extLst>
      <p:ext uri="{BB962C8B-B14F-4D97-AF65-F5344CB8AC3E}">
        <p14:creationId xmlns:p14="http://schemas.microsoft.com/office/powerpoint/2010/main" val="6181277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596589"/>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1.1 Kilogram </a:t>
            </a:r>
            <a:r>
              <a:rPr lang="en-US" dirty="0" smtClean="0">
                <a:solidFill>
                  <a:schemeClr val="bg1"/>
                </a:solidFill>
                <a:latin typeface="Roboto Thin" pitchFamily="2" charset="0"/>
                <a:ea typeface="Roboto Thin" pitchFamily="2" charset="0"/>
              </a:rPr>
              <a:t>is </a:t>
            </a:r>
            <a:r>
              <a:rPr lang="en-US" dirty="0" smtClean="0">
                <a:solidFill>
                  <a:schemeClr val="bg1"/>
                </a:solidFill>
                <a:latin typeface="Roboto Thin" pitchFamily="2" charset="0"/>
                <a:ea typeface="Roboto Thin" pitchFamily="2" charset="0"/>
              </a:rPr>
              <a:t> very </a:t>
            </a:r>
            <a:r>
              <a:rPr lang="en-US" dirty="0" err="1" smtClean="0">
                <a:solidFill>
                  <a:schemeClr val="bg1"/>
                </a:solidFill>
                <a:latin typeface="Roboto Thin" pitchFamily="2" charset="0"/>
                <a:ea typeface="Roboto Thin" pitchFamily="2" charset="0"/>
              </a:rPr>
              <a:t>very</a:t>
            </a:r>
            <a:r>
              <a:rPr lang="en-US" dirty="0" smtClean="0">
                <a:solidFill>
                  <a:schemeClr val="bg1"/>
                </a:solidFill>
                <a:latin typeface="Roboto Thin" pitchFamily="2" charset="0"/>
                <a:ea typeface="Roboto Thin" pitchFamily="2" charset="0"/>
              </a:rPr>
              <a:t>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716742"/>
            <a:ext cx="6083167" cy="2215991"/>
          </a:xfrm>
          <a:prstGeom prst="rect">
            <a:avLst/>
          </a:prstGeom>
          <a:noFill/>
        </p:spPr>
        <p:txBody>
          <a:bodyPr wrap="square" rtlCol="0">
            <a:spAutoFit/>
          </a:bodyPr>
          <a:lstStyle/>
          <a:p>
            <a:r>
              <a:rPr lang="en-US" sz="13800" dirty="0" smtClean="0">
                <a:solidFill>
                  <a:schemeClr val="accent2"/>
                </a:solidFill>
                <a:latin typeface="Roboto" pitchFamily="2" charset="0"/>
                <a:ea typeface="Roboto" pitchFamily="2" charset="0"/>
              </a:rPr>
              <a:t>1.1 </a:t>
            </a:r>
            <a:r>
              <a:rPr lang="en-US" sz="13800" dirty="0" smtClean="0">
                <a:solidFill>
                  <a:schemeClr val="accent2"/>
                </a:solidFill>
                <a:latin typeface="Roboto" pitchFamily="2" charset="0"/>
                <a:ea typeface="Roboto" pitchFamily="2" charset="0"/>
              </a:rPr>
              <a:t>&lt; 5</a:t>
            </a:r>
            <a:endParaRPr lang="en-US" sz="13800" dirty="0">
              <a:solidFill>
                <a:schemeClr val="accent2"/>
              </a:solidFill>
              <a:latin typeface="Roboto" pitchFamily="2" charset="0"/>
              <a:ea typeface="Roboto" pitchFamily="2" charset="0"/>
            </a:endParaRPr>
          </a:p>
        </p:txBody>
      </p:sp>
      <p:sp>
        <p:nvSpPr>
          <p:cNvPr id="4" name="Subtitle 2"/>
          <p:cNvSpPr>
            <a:spLocks noGrp="1"/>
          </p:cNvSpPr>
          <p:nvPr>
            <p:ph type="subTitle" idx="1"/>
          </p:nvPr>
        </p:nvSpPr>
        <p:spPr>
          <a:xfrm>
            <a:off x="281013" y="332459"/>
            <a:ext cx="11096048" cy="1092080"/>
          </a:xfrm>
        </p:spPr>
        <p:txBody>
          <a:bodyPr>
            <a:noAutofit/>
          </a:bodyPr>
          <a:lstStyle/>
          <a:p>
            <a:r>
              <a:rPr lang="en-US" sz="4000" dirty="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11368175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MADE OF METAL. </a:t>
            </a:r>
          </a:p>
          <a:p>
            <a:r>
              <a:rPr lang="en-US" sz="4000" dirty="0" smtClean="0">
                <a:solidFill>
                  <a:schemeClr val="accent2"/>
                </a:solidFill>
                <a:latin typeface="Roboto Thin" pitchFamily="2" charset="0"/>
                <a:ea typeface="Roboto Thin" pitchFamily="2" charset="0"/>
              </a:rPr>
              <a:t>AND YOU’RE USING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Yes, at some point this is correct. However, according to Wikipedia; “</a:t>
            </a:r>
            <a:r>
              <a:rPr lang="en-US" i="1" dirty="0">
                <a:solidFill>
                  <a:schemeClr val="accent2">
                    <a:lumMod val="60000"/>
                    <a:lumOff val="40000"/>
                  </a:schemeClr>
                </a:solidFill>
                <a:latin typeface="Roboto Th" pitchFamily="2" charset="0"/>
                <a:ea typeface="Roboto Th" pitchFamily="2" charset="0"/>
              </a:rPr>
              <a:t>Mines manufactured after the 1950s </a:t>
            </a:r>
            <a:r>
              <a:rPr lang="en-US" i="1" dirty="0" smtClean="0">
                <a:solidFill>
                  <a:schemeClr val="accent2">
                    <a:lumMod val="60000"/>
                    <a:lumOff val="40000"/>
                  </a:schemeClr>
                </a:solidFill>
                <a:latin typeface="Roboto Th" pitchFamily="2" charset="0"/>
                <a:ea typeface="Roboto Th" pitchFamily="2" charset="0"/>
              </a:rPr>
              <a:t>generally </a:t>
            </a:r>
            <a:r>
              <a:rPr lang="en-US" i="1" dirty="0">
                <a:solidFill>
                  <a:schemeClr val="accent2">
                    <a:lumMod val="60000"/>
                    <a:lumOff val="40000"/>
                  </a:schemeClr>
                </a:solidFill>
                <a:latin typeface="Roboto Th" pitchFamily="2" charset="0"/>
                <a:ea typeface="Roboto Th" pitchFamily="2" charset="0"/>
              </a:rPr>
              <a:t>use plastic casings to hinder detection by electronic mine detectors. Some, referred to as Minimum metal mines, are constructed with as little metal </a:t>
            </a:r>
            <a:r>
              <a:rPr lang="en-US" i="1" dirty="0" smtClean="0">
                <a:solidFill>
                  <a:schemeClr val="accent2">
                    <a:lumMod val="60000"/>
                    <a:lumOff val="40000"/>
                  </a:schemeClr>
                </a:solidFill>
                <a:latin typeface="Roboto Th" pitchFamily="2" charset="0"/>
                <a:ea typeface="Roboto Th" pitchFamily="2" charset="0"/>
              </a:rPr>
              <a:t>as possible. </a:t>
            </a:r>
            <a:r>
              <a:rPr lang="en-US" i="1" dirty="0">
                <a:solidFill>
                  <a:schemeClr val="accent2">
                    <a:lumMod val="60000"/>
                    <a:lumOff val="40000"/>
                  </a:schemeClr>
                </a:solidFill>
                <a:latin typeface="Roboto Th" pitchFamily="2" charset="0"/>
                <a:ea typeface="Roboto Th" pitchFamily="2" charset="0"/>
              </a:rPr>
              <a:t>Mines containing absolutely no metal have been produced, but are uncommon</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94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 EARLIER.</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AREN’T THOSE BETTER THAN YOUR ROBOT?</a:t>
            </a:r>
          </a:p>
        </p:txBody>
      </p:sp>
    </p:spTree>
    <p:extLst>
      <p:ext uri="{BB962C8B-B14F-4D97-AF65-F5344CB8AC3E}">
        <p14:creationId xmlns:p14="http://schemas.microsoft.com/office/powerpoint/2010/main" val="1722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3"/>
            <a:ext cx="5287916" cy="2558952"/>
          </a:xfrm>
        </p:spPr>
        <p:txBody>
          <a:bodyPr>
            <a:normAutofit/>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(&lt;$2000) </a:t>
            </a:r>
            <a:r>
              <a:rPr lang="en-US" dirty="0" smtClean="0">
                <a:solidFill>
                  <a:schemeClr val="accent2"/>
                </a:solidFill>
              </a:rPr>
              <a:t>▲</a:t>
            </a:r>
            <a:r>
              <a:rPr lang="en-US" sz="1100" dirty="0" smtClean="0">
                <a:solidFill>
                  <a:schemeClr val="bg1">
                    <a:lumMod val="50000"/>
                  </a:schemeClr>
                </a:solidFill>
                <a:latin typeface="Roboto Th" pitchFamily="2" charset="0"/>
                <a:ea typeface="Roboto Th" pitchFamily="2" charset="0"/>
              </a:rPr>
              <a:t>(with improved equipment)</a:t>
            </a:r>
            <a:endParaRPr lang="en-US" dirty="0" smtClean="0">
              <a:solidFill>
                <a:schemeClr val="bg1">
                  <a:lumMod val="50000"/>
                </a:schemeClr>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size </a:t>
            </a:r>
            <a:r>
              <a:rPr lang="en-US" dirty="0" smtClean="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Less Energy consumption </a:t>
            </a:r>
            <a:r>
              <a:rPr lang="en-US" dirty="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Not capable of mine detonation </a:t>
            </a:r>
            <a:r>
              <a:rPr lang="en-US" dirty="0" smtClean="0">
                <a:solidFill>
                  <a:srgbClr val="C00000"/>
                </a:solidFill>
              </a:rPr>
              <a:t>▼</a:t>
            </a:r>
            <a:endParaRPr lang="en-US" dirty="0" smtClean="0">
              <a:solidFill>
                <a:srgbClr val="C00000"/>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obtain (Assemble/Make) </a:t>
            </a:r>
            <a:r>
              <a:rPr lang="en-US" dirty="0">
                <a:solidFill>
                  <a:schemeClr val="accent2"/>
                </a:solidFill>
              </a:rPr>
              <a:t>▲</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3"/>
            <a:ext cx="5048283" cy="2558952"/>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(&gt;$30000)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Huge size </a:t>
            </a:r>
            <a:r>
              <a:rPr lang="en-US" dirty="0" smtClean="0">
                <a:solidFill>
                  <a:srgbClr val="C00000"/>
                </a:solidFill>
              </a:rPr>
              <a:t>▼</a:t>
            </a:r>
          </a:p>
          <a:p>
            <a:pPr lvl="1">
              <a:buFont typeface="Arial" pitchFamily="34" charset="0"/>
              <a:buChar char="•"/>
            </a:pPr>
            <a:r>
              <a:rPr lang="en-US" dirty="0" smtClean="0">
                <a:solidFill>
                  <a:schemeClr val="bg1"/>
                </a:solidFill>
                <a:latin typeface="Roboto Th" pitchFamily="2" charset="0"/>
                <a:ea typeface="Roboto Th" pitchFamily="2" charset="0"/>
              </a:rPr>
              <a:t>More energy consumption </a:t>
            </a:r>
            <a:r>
              <a:rPr lang="en-US" dirty="0" smtClean="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Capable of mine detonation </a:t>
            </a:r>
            <a:r>
              <a:rPr lang="en-US" dirty="0" smtClean="0">
                <a:solidFill>
                  <a:schemeClr val="accent2"/>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Hard to obtain (Impossible for non-military personnel) </a:t>
            </a:r>
            <a:r>
              <a:rPr lang="en-US" dirty="0">
                <a:solidFill>
                  <a:srgbClr val="C00000"/>
                </a:solidFill>
              </a:rPr>
              <a:t>▼</a:t>
            </a:r>
            <a:endParaRPr lang="en-US" dirty="0">
              <a:solidFill>
                <a:schemeClr val="bg1"/>
              </a:solidFill>
              <a:latin typeface="Roboto Th" pitchFamily="2" charset="0"/>
              <a:ea typeface="Roboto Th" pitchFamily="2" charset="0"/>
            </a:endParaRPr>
          </a:p>
        </p:txBody>
      </p:sp>
      <p:sp>
        <p:nvSpPr>
          <p:cNvPr id="7" name="TextBox 6"/>
          <p:cNvSpPr txBox="1"/>
          <p:nvPr/>
        </p:nvSpPr>
        <p:spPr>
          <a:xfrm>
            <a:off x="676656" y="5914239"/>
            <a:ext cx="11118265" cy="646331"/>
          </a:xfrm>
          <a:prstGeom prst="rect">
            <a:avLst/>
          </a:prstGeom>
          <a:noFill/>
        </p:spPr>
        <p:txBody>
          <a:bodyPr wrap="square" rtlCol="0">
            <a:spAutoFit/>
          </a:bodyPr>
          <a:lstStyle/>
          <a:p>
            <a:r>
              <a:rPr lang="en-US" dirty="0">
                <a:solidFill>
                  <a:schemeClr val="accent2"/>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 UPSIDE</a:t>
            </a:r>
          </a:p>
          <a:p>
            <a:r>
              <a:rPr lang="en-US" dirty="0">
                <a:solidFill>
                  <a:srgbClr val="C00000"/>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a:t>
            </a:r>
            <a:r>
              <a:rPr lang="en-US" dirty="0" smtClean="0">
                <a:solidFill>
                  <a:srgbClr val="C00000"/>
                </a:solidFill>
                <a:latin typeface="Roboto" pitchFamily="2" charset="0"/>
                <a:ea typeface="Roboto" pitchFamily="2" charset="0"/>
              </a:rPr>
              <a:t>- DOWNSIDE</a:t>
            </a:r>
            <a:endParaRPr lang="en-US" dirty="0">
              <a:solidFill>
                <a:srgbClr val="C00000"/>
              </a:solidFill>
              <a:latin typeface="Roboto" pitchFamily="2" charset="0"/>
              <a:ea typeface="Roboto" pitchFamily="2" charset="0"/>
            </a:endParaRPr>
          </a:p>
        </p:txBody>
      </p:sp>
    </p:spTree>
    <p:extLst>
      <p:ext uri="{BB962C8B-B14F-4D97-AF65-F5344CB8AC3E}">
        <p14:creationId xmlns:p14="http://schemas.microsoft.com/office/powerpoint/2010/main" val="24793576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017" y="1225238"/>
            <a:ext cx="3597965" cy="3479232"/>
          </a:xfrm>
          <a:prstGeom prst="rect">
            <a:avLst/>
          </a:prstGeom>
          <a:noFill/>
        </p:spPr>
      </p:pic>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4005" y="5462051"/>
            <a:ext cx="710956" cy="710956"/>
          </a:xfrm>
          <a:prstGeom prst="rect">
            <a:avLst/>
          </a:prstGeom>
        </p:spPr>
      </p:pic>
      <p:sp>
        <p:nvSpPr>
          <p:cNvPr id="6" name="Rectangle 5"/>
          <p:cNvSpPr/>
          <p:nvPr/>
        </p:nvSpPr>
        <p:spPr>
          <a:xfrm>
            <a:off x="1849483" y="4704470"/>
            <a:ext cx="8488585" cy="1415772"/>
          </a:xfrm>
          <a:prstGeom prst="rect">
            <a:avLst/>
          </a:prstGeom>
        </p:spPr>
        <p:txBody>
          <a:bodyPr wrap="square">
            <a:spAutoFit/>
          </a:bodyPr>
          <a:lstStyle/>
          <a:p>
            <a:pPr algn="ctr"/>
            <a:r>
              <a:rPr lang="en-US" sz="5400" dirty="0">
                <a:solidFill>
                  <a:srgbClr val="40AA54"/>
                </a:solidFill>
                <a:latin typeface="Roboto Th" pitchFamily="2" charset="0"/>
                <a:ea typeface="Roboto Th" pitchFamily="2" charset="0"/>
              </a:rPr>
              <a:t>OPEN </a:t>
            </a:r>
            <a:r>
              <a:rPr lang="en-US" sz="5400" dirty="0" smtClean="0">
                <a:solidFill>
                  <a:srgbClr val="40AA54"/>
                </a:solidFill>
                <a:latin typeface="Roboto Th" pitchFamily="2" charset="0"/>
                <a:ea typeface="Roboto Th" pitchFamily="2" charset="0"/>
              </a:rPr>
              <a:t>SOURCE</a:t>
            </a:r>
          </a:p>
          <a:p>
            <a:pPr algn="ctr"/>
            <a:r>
              <a:rPr lang="en-US" sz="3200" dirty="0" smtClean="0">
                <a:solidFill>
                  <a:schemeClr val="bg1"/>
                </a:solidFill>
                <a:latin typeface="Roboto Th" pitchFamily="2" charset="0"/>
                <a:ea typeface="Roboto Th" pitchFamily="2" charset="0"/>
              </a:rPr>
              <a:t>http</a:t>
            </a:r>
            <a:r>
              <a:rPr lang="en-US" sz="3200" dirty="0">
                <a:solidFill>
                  <a:schemeClr val="bg1"/>
                </a:solidFill>
                <a:latin typeface="Roboto Th" pitchFamily="2" charset="0"/>
                <a:ea typeface="Roboto Th" pitchFamily="2" charset="0"/>
              </a:rPr>
              <a:t>://</a:t>
            </a:r>
            <a:r>
              <a:rPr lang="en-US" sz="3200" dirty="0" smtClean="0">
                <a:solidFill>
                  <a:schemeClr val="bg1"/>
                </a:solidFill>
                <a:latin typeface="Roboto Th" pitchFamily="2" charset="0"/>
                <a:ea typeface="Roboto Th" pitchFamily="2" charset="0"/>
              </a:rPr>
              <a:t>github.com/xiprox/sc_project_mp-rair</a:t>
            </a:r>
            <a:endParaRPr lang="en-US" sz="3200" dirty="0">
              <a:solidFill>
                <a:schemeClr val="bg1"/>
              </a:solidFill>
              <a:latin typeface="Roboto Th" pitchFamily="2" charset="0"/>
              <a:ea typeface="Roboto Th" pitchFamily="2"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9"/>
            <a:ext cx="2952925" cy="6880164"/>
          </a:xfrm>
          <a:prstGeom prst="rect">
            <a:avLst/>
          </a:prstGeom>
        </p:spPr>
      </p:pic>
    </p:spTree>
    <p:extLst>
      <p:ext uri="{BB962C8B-B14F-4D97-AF65-F5344CB8AC3E}">
        <p14:creationId xmlns:p14="http://schemas.microsoft.com/office/powerpoint/2010/main" val="14315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p>
        </p:txBody>
      </p:sp>
      <p:sp>
        <p:nvSpPr>
          <p:cNvPr id="3" name="Rectangle 2"/>
          <p:cNvSpPr/>
          <p:nvPr/>
        </p:nvSpPr>
        <p:spPr>
          <a:xfrm>
            <a:off x="576469" y="1033975"/>
            <a:ext cx="11280913" cy="562461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“The Silent Menace: Landmines in Bosnia and Herzegovina”, 01 February 1998, INTERNATIONAL COMMITTEE OF THE RED CROSS.</a:t>
            </a:r>
          </a:p>
          <a:p>
            <a:pPr marL="457200" marR="0">
              <a:lnSpc>
                <a:spcPct val="107000"/>
              </a:lnSpc>
              <a:spcBef>
                <a:spcPts val="0"/>
              </a:spcBef>
              <a:spcAft>
                <a:spcPts val="0"/>
              </a:spcAft>
            </a:pPr>
            <a:r>
              <a:rPr lang="en-US" sz="1400" u="sng" dirty="0" smtClean="0">
                <a:solidFill>
                  <a:schemeClr val="bg1"/>
                </a:solidFill>
                <a:latin typeface="Roboto" pitchFamily="2" charset="0"/>
                <a:ea typeface="Roboto" pitchFamily="2" charset="0"/>
                <a:cs typeface="Times New Roman" panose="02020603050405020304" pitchFamily="18" charset="0"/>
                <a:hlinkClick r:id="rId2"/>
              </a:rPr>
              <a:t>http</a:t>
            </a:r>
            <a:r>
              <a:rPr lang="en-US" sz="1400" u="sng" dirty="0">
                <a:solidFill>
                  <a:schemeClr val="bg1"/>
                </a:solidFill>
                <a:latin typeface="Roboto" pitchFamily="2" charset="0"/>
                <a:ea typeface="Roboto" pitchFamily="2" charset="0"/>
                <a:cs typeface="Times New Roman" panose="02020603050405020304" pitchFamily="18" charset="0"/>
                <a:hlinkClick r:id="rId2"/>
              </a:rPr>
              <a:t>://www.icrc.org/eng/assets/files/other/silent-menace-bosnia-herzegovina-57jp32-010298.pdf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207, </a:t>
            </a:r>
            <a:r>
              <a:rPr lang="en-US" sz="1400" dirty="0" smtClean="0">
                <a:solidFill>
                  <a:schemeClr val="bg1"/>
                </a:solidFill>
                <a:latin typeface="Roboto" pitchFamily="2" charset="0"/>
                <a:ea typeface="Roboto" pitchFamily="2" charset="0"/>
                <a:cs typeface="Times New Roman" panose="02020603050405020304" pitchFamily="18" charset="0"/>
              </a:rPr>
              <a:t>16/04/2004.</a:t>
            </a:r>
          </a:p>
          <a:p>
            <a:pPr marR="0" lvl="0">
              <a:lnSpc>
                <a:spcPct val="107000"/>
              </a:lnSpc>
              <a:spcBef>
                <a:spcPts val="0"/>
              </a:spcBef>
              <a:spcAft>
                <a:spcPts val="0"/>
              </a:spcAft>
            </a:pPr>
            <a:r>
              <a:rPr lang="en-US" sz="1400" dirty="0" smtClean="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3"/>
              </a:rPr>
              <a:t>http</a:t>
            </a:r>
            <a:r>
              <a:rPr lang="en-US" sz="1400" u="sng" dirty="0">
                <a:solidFill>
                  <a:schemeClr val="bg1"/>
                </a:solidFill>
                <a:latin typeface="Roboto" pitchFamily="2" charset="0"/>
                <a:ea typeface="Roboto" pitchFamily="2" charset="0"/>
                <a:cs typeface="Times New Roman" panose="02020603050405020304" pitchFamily="18" charset="0"/>
                <a:hlinkClick r:id="rId3"/>
              </a:rPr>
              <a:t>://www.ddasonline.com/PDF_files/DDASaccident207.pdf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717, </a:t>
            </a:r>
            <a:r>
              <a:rPr lang="en-US" sz="1400" dirty="0" smtClean="0">
                <a:solidFill>
                  <a:schemeClr val="bg1"/>
                </a:solidFill>
                <a:latin typeface="Roboto" pitchFamily="2" charset="0"/>
                <a:ea typeface="Roboto" pitchFamily="2" charset="0"/>
                <a:cs typeface="Times New Roman" panose="02020603050405020304" pitchFamily="18" charset="0"/>
              </a:rPr>
              <a:t>08/07/2011.</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4"/>
              </a:rPr>
              <a:t>http</a:t>
            </a:r>
            <a:r>
              <a:rPr lang="en-US" sz="1400" u="sng" dirty="0">
                <a:solidFill>
                  <a:schemeClr val="bg1"/>
                </a:solidFill>
                <a:latin typeface="Roboto" pitchFamily="2" charset="0"/>
                <a:ea typeface="Roboto" pitchFamily="2" charset="0"/>
                <a:cs typeface="Times New Roman" panose="02020603050405020304" pitchFamily="18" charset="0"/>
                <a:hlinkClick r:id="rId4"/>
              </a:rPr>
              <a:t>://www.ddasonline.com/PDF_files/DDASaccident717.pdf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contamination in Bosnia and Herzegovina”, 10 August 2012, Wikipedia. </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5"/>
              </a:rPr>
              <a:t>http://en.wikipedia.org/wiki/Land_mine_contamination_in_Bosnia_and_Herzegovina</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“Anti-personnel mine”, </a:t>
            </a:r>
            <a:r>
              <a:rPr lang="en-US" sz="1400" dirty="0">
                <a:solidFill>
                  <a:schemeClr val="bg1"/>
                </a:solidFill>
                <a:latin typeface="Roboto" pitchFamily="2" charset="0"/>
                <a:ea typeface="Roboto" pitchFamily="2" charset="0"/>
                <a:cs typeface="Arial" panose="020B0604020202020204" pitchFamily="34" charset="0"/>
              </a:rPr>
              <a:t>25 April 2013</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6"/>
              </a:rPr>
              <a:t>http://en.wikipedia.org/wiki/Anti-personnel_mine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“Bosnia and Herzegovina”, Landmine and Cluster Munition Monitor,</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7"/>
              </a:rPr>
              <a:t>http://www.the-monitor.org/index.php/publications/display?url=lm/2006/bih.html</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23 April 2013</a:t>
            </a:r>
            <a:r>
              <a:rPr lang="en-US" sz="1100" dirty="0">
                <a:solidFill>
                  <a:schemeClr val="bg1"/>
                </a:solidFill>
                <a:latin typeface="Roboto" pitchFamily="2" charset="0"/>
                <a:ea typeface="Roboto" pitchFamily="2" charset="0"/>
                <a:cs typeface="Arial" panose="020B0604020202020204" pitchFamily="34" charset="0"/>
              </a:rPr>
              <a:t>,</a:t>
            </a:r>
            <a:r>
              <a:rPr lang="en-US" sz="1100" dirty="0">
                <a:solidFill>
                  <a:schemeClr val="bg1"/>
                </a:solidFill>
                <a:latin typeface="Roboto" pitchFamily="2" charset="0"/>
                <a:ea typeface="Roboto" pitchFamily="2" charset="0"/>
                <a:cs typeface="Times New Roman" panose="02020603050405020304" pitchFamily="18" charset="0"/>
              </a:rPr>
              <a:t>‎</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8"/>
              </a:rPr>
              <a:t>http://en.wikipedia.org/wiki/Land_mine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Bonsor</a:t>
            </a:r>
            <a:r>
              <a:rPr lang="en-US" sz="1400" dirty="0">
                <a:solidFill>
                  <a:schemeClr val="bg1"/>
                </a:solidFill>
                <a:latin typeface="Roboto" pitchFamily="2" charset="0"/>
                <a:ea typeface="Roboto" pitchFamily="2" charset="0"/>
                <a:cs typeface="Times New Roman" panose="02020603050405020304" pitchFamily="18" charset="0"/>
              </a:rPr>
              <a:t>, Kevin.  "How Landmines Work" 19 June 2001.  HowStuffWorks.com</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9"/>
              </a:rPr>
              <a:t>http</a:t>
            </a:r>
            <a:r>
              <a:rPr lang="en-US" sz="1400" u="sng" dirty="0">
                <a:solidFill>
                  <a:schemeClr val="bg1"/>
                </a:solidFill>
                <a:latin typeface="Roboto" pitchFamily="2" charset="0"/>
                <a:ea typeface="Roboto" pitchFamily="2" charset="0"/>
                <a:cs typeface="Times New Roman" panose="02020603050405020304" pitchFamily="18" charset="0"/>
                <a:hlinkClick r:id="rId9"/>
              </a:rPr>
              <a:t>://science.howstuffworks.com/landmine.htm</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“Anti-Tank mine”, 22 February 2013,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10"/>
              </a:rPr>
              <a:t>http://en.wikipedia.org/wiki/Anti-tank_mine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Gérald</a:t>
            </a:r>
            <a:r>
              <a:rPr lang="en-US" sz="1400" dirty="0">
                <a:solidFill>
                  <a:schemeClr val="bg1"/>
                </a:solidFill>
                <a:latin typeface="Roboto" pitchFamily="2" charset="0"/>
                <a:ea typeface="Roboto" pitchFamily="2" charset="0"/>
                <a:cs typeface="Times New Roman" panose="02020603050405020304" pitchFamily="18" charset="0"/>
              </a:rPr>
              <a:t> C. </a:t>
            </a:r>
            <a:r>
              <a:rPr lang="en-US" sz="1400" dirty="0" err="1">
                <a:solidFill>
                  <a:schemeClr val="bg1"/>
                </a:solidFill>
                <a:latin typeface="Roboto" pitchFamily="2" charset="0"/>
                <a:ea typeface="Roboto" pitchFamily="2" charset="0"/>
                <a:cs typeface="Times New Roman" panose="02020603050405020304" pitchFamily="18" charset="0"/>
              </a:rPr>
              <a:t>Cauderay</a:t>
            </a:r>
            <a:r>
              <a:rPr lang="en-US" sz="1400" dirty="0">
                <a:solidFill>
                  <a:schemeClr val="bg1"/>
                </a:solidFill>
                <a:latin typeface="Roboto" pitchFamily="2" charset="0"/>
                <a:ea typeface="Roboto" pitchFamily="2" charset="0"/>
                <a:cs typeface="Times New Roman" panose="02020603050405020304" pitchFamily="18" charset="0"/>
              </a:rPr>
              <a:t> (1993). </a:t>
            </a:r>
            <a:r>
              <a:rPr lang="en-US" sz="1400" dirty="0" smtClean="0">
                <a:solidFill>
                  <a:schemeClr val="bg1"/>
                </a:solidFill>
                <a:latin typeface="Roboto" pitchFamily="2" charset="0"/>
                <a:ea typeface="Roboto" pitchFamily="2" charset="0"/>
                <a:cs typeface="Times New Roman" panose="02020603050405020304" pitchFamily="18" charset="0"/>
              </a:rPr>
              <a:t>Anti-Personnel </a:t>
            </a:r>
            <a:r>
              <a:rPr lang="en-US" sz="1400" dirty="0">
                <a:solidFill>
                  <a:schemeClr val="bg1"/>
                </a:solidFill>
                <a:latin typeface="Roboto" pitchFamily="2" charset="0"/>
                <a:ea typeface="Roboto" pitchFamily="2" charset="0"/>
                <a:cs typeface="Times New Roman" panose="02020603050405020304" pitchFamily="18" charset="0"/>
              </a:rPr>
              <a:t>Mines. International Review of the Red </a:t>
            </a:r>
            <a:r>
              <a:rPr lang="en-US" sz="1400" dirty="0" smtClean="0">
                <a:solidFill>
                  <a:schemeClr val="bg1"/>
                </a:solidFill>
                <a:latin typeface="Roboto" pitchFamily="2" charset="0"/>
                <a:ea typeface="Roboto" pitchFamily="2" charset="0"/>
                <a:cs typeface="Times New Roman" panose="02020603050405020304" pitchFamily="18" charset="0"/>
              </a:rPr>
              <a:t>Cross, </a:t>
            </a:r>
            <a:r>
              <a:rPr lang="en-US" sz="1400" dirty="0">
                <a:solidFill>
                  <a:schemeClr val="bg1"/>
                </a:solidFill>
                <a:latin typeface="Roboto" pitchFamily="2" charset="0"/>
                <a:ea typeface="Roboto" pitchFamily="2" charset="0"/>
                <a:cs typeface="Times New Roman" panose="02020603050405020304" pitchFamily="18" charset="0"/>
              </a:rPr>
              <a:t>33, </a:t>
            </a:r>
            <a:r>
              <a:rPr lang="en-US" sz="1400" dirty="0" err="1">
                <a:solidFill>
                  <a:schemeClr val="bg1"/>
                </a:solidFill>
                <a:latin typeface="Roboto" pitchFamily="2" charset="0"/>
                <a:ea typeface="Roboto" pitchFamily="2" charset="0"/>
                <a:cs typeface="Times New Roman" panose="02020603050405020304" pitchFamily="18" charset="0"/>
              </a:rPr>
              <a:t>pp</a:t>
            </a:r>
            <a:r>
              <a:rPr lang="en-US" sz="1400" dirty="0">
                <a:solidFill>
                  <a:schemeClr val="bg1"/>
                </a:solidFill>
                <a:latin typeface="Roboto" pitchFamily="2" charset="0"/>
                <a:ea typeface="Roboto" pitchFamily="2" charset="0"/>
                <a:cs typeface="Times New Roman" panose="02020603050405020304" pitchFamily="18" charset="0"/>
              </a:rPr>
              <a:t> 273-287. doi:10.1017/S0020860400080530. </a:t>
            </a: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“Demining”, 30 April 2013, </a:t>
            </a:r>
            <a:r>
              <a:rPr lang="en-US" sz="1400" dirty="0" smtClean="0">
                <a:solidFill>
                  <a:schemeClr val="bg1"/>
                </a:solidFill>
                <a:latin typeface="Roboto" pitchFamily="2" charset="0"/>
                <a:ea typeface="Roboto" pitchFamily="2" charset="0"/>
                <a:cs typeface="Times New Roman" panose="02020603050405020304" pitchFamily="18" charset="0"/>
              </a:rPr>
              <a:t>Wikipedia.</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1"/>
              </a:rPr>
              <a:t>http</a:t>
            </a:r>
            <a:r>
              <a:rPr lang="en-US" sz="1400" u="sng" dirty="0">
                <a:solidFill>
                  <a:schemeClr val="bg1"/>
                </a:solidFill>
                <a:latin typeface="Roboto" pitchFamily="2" charset="0"/>
                <a:ea typeface="Roboto" pitchFamily="2" charset="0"/>
                <a:cs typeface="Times New Roman" panose="02020603050405020304" pitchFamily="18" charset="0"/>
                <a:hlinkClick r:id="rId11"/>
              </a:rPr>
              <a:t>://en.wikipedia.org/wiki/Demining</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“Minimum Metal Mine”, 8 February 2013, Wikipedia</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2"/>
              </a:rPr>
              <a:t>http</a:t>
            </a:r>
            <a:r>
              <a:rPr lang="en-US" sz="1400" u="sng" dirty="0">
                <a:solidFill>
                  <a:schemeClr val="bg1"/>
                </a:solidFill>
                <a:latin typeface="Roboto" pitchFamily="2" charset="0"/>
                <a:ea typeface="Roboto" pitchFamily="2" charset="0"/>
                <a:cs typeface="Times New Roman" panose="02020603050405020304" pitchFamily="18" charset="0"/>
                <a:hlinkClick r:id="rId12"/>
              </a:rPr>
              <a:t>://en.wikipedia.org/wiki/Minimum_metal_mine</a:t>
            </a:r>
            <a:endParaRPr lang="en-US" sz="1400" dirty="0">
              <a:solidFill>
                <a:schemeClr val="bg1"/>
              </a:solidFill>
              <a:effectLst/>
              <a:latin typeface="Roboto" pitchFamily="2" charset="0"/>
              <a:ea typeface="Roboto" pitchFamily="2" charset="0"/>
              <a:cs typeface="Times New Roman" panose="02020603050405020304" pitchFamily="18" charset="0"/>
            </a:endParaRPr>
          </a:p>
        </p:txBody>
      </p:sp>
      <p:cxnSp>
        <p:nvCxnSpPr>
          <p:cNvPr id="5" name="Straight Connector 4"/>
          <p:cNvCxnSpPr/>
          <p:nvPr/>
        </p:nvCxnSpPr>
        <p:spPr>
          <a:xfrm flipH="1">
            <a:off x="384724" y="1073731"/>
            <a:ext cx="28214" cy="54612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876995"/>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14569" y="2851594"/>
            <a:ext cx="10962861" cy="1938992"/>
          </a:xfrm>
          <a:prstGeom prst="rect">
            <a:avLst/>
          </a:prstGeom>
          <a:noFill/>
        </p:spPr>
        <p:txBody>
          <a:bodyPr wrap="square" rtlCol="0">
            <a:spAutoFit/>
          </a:bodyPr>
          <a:lstStyle/>
          <a:p>
            <a:pPr algn="ctr"/>
            <a:r>
              <a:rPr lang="en-US" sz="6000" dirty="0" smtClean="0">
                <a:solidFill>
                  <a:schemeClr val="accent2"/>
                </a:solidFill>
                <a:latin typeface="Roboto Th" pitchFamily="2" charset="0"/>
                <a:ea typeface="Roboto Th" pitchFamily="2" charset="0"/>
              </a:rPr>
              <a:t>http://www.schrc.net/mp_rair </a:t>
            </a:r>
          </a:p>
          <a:p>
            <a:pPr algn="ctr"/>
            <a:r>
              <a:rPr lang="en-US" sz="6000" dirty="0" smtClean="0">
                <a:solidFill>
                  <a:schemeClr val="bg1">
                    <a:lumMod val="50000"/>
                  </a:schemeClr>
                </a:solidFill>
                <a:latin typeface="Roboto Th" pitchFamily="2" charset="0"/>
                <a:ea typeface="Roboto Th" pitchFamily="2" charset="0"/>
              </a:rPr>
              <a:t>mprair@schrc.net</a:t>
            </a:r>
            <a:endParaRPr lang="en-US" sz="6000" dirty="0">
              <a:solidFill>
                <a:schemeClr val="bg1">
                  <a:lumMod val="50000"/>
                </a:schemeClr>
              </a:solidFill>
              <a:latin typeface="Roboto Th" pitchFamily="2" charset="0"/>
              <a:ea typeface="Roboto Th" pitchFamily="2" charset="0"/>
            </a:endParaRPr>
          </a:p>
        </p:txBody>
      </p:sp>
    </p:spTree>
    <p:extLst>
      <p:ext uri="{BB962C8B-B14F-4D97-AF65-F5344CB8AC3E}">
        <p14:creationId xmlns:p14="http://schemas.microsoft.com/office/powerpoint/2010/main" val="2190104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0" y="358355"/>
            <a:ext cx="1565592" cy="880645"/>
          </a:xfrm>
          <a:prstGeom prst="rect">
            <a:avLst/>
          </a:prstGeom>
          <a:ln>
            <a:noFill/>
          </a:ln>
          <a:effectLst>
            <a:outerShdw blurRad="292100" dist="139700" dir="2700000" algn="tl" rotWithShape="0">
              <a:srgbClr val="333333">
                <a:alpha val="65000"/>
              </a:srgbClr>
            </a:outerShdw>
          </a:effectLst>
        </p:spPr>
      </p:pic>
      <p:pic>
        <p:nvPicPr>
          <p:cNvPr id="17" name="Picture 1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95" y="358355"/>
            <a:ext cx="1565591" cy="880645"/>
          </a:xfrm>
          <a:prstGeom prst="rect">
            <a:avLst/>
          </a:prstGeom>
          <a:ln>
            <a:noFill/>
          </a:ln>
          <a:effectLst>
            <a:outerShdw blurRad="292100" dist="139700" dir="2700000" algn="tl" rotWithShape="0">
              <a:srgbClr val="333333">
                <a:alpha val="65000"/>
              </a:srgbClr>
            </a:outerShdw>
          </a:effectLst>
        </p:spPr>
      </p:pic>
      <p:pic>
        <p:nvPicPr>
          <p:cNvPr id="18" name="Picture 17">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718" y="358355"/>
            <a:ext cx="1565591" cy="880645"/>
          </a:xfrm>
          <a:prstGeom prst="rect">
            <a:avLst/>
          </a:prstGeom>
          <a:ln>
            <a:noFill/>
          </a:ln>
          <a:effectLst>
            <a:outerShdw blurRad="292100" dist="139700" dir="2700000" algn="tl" rotWithShape="0">
              <a:srgbClr val="333333">
                <a:alpha val="65000"/>
              </a:srgbClr>
            </a:outerShdw>
          </a:effectLst>
        </p:spPr>
      </p:pic>
      <p:pic>
        <p:nvPicPr>
          <p:cNvPr id="19" name="Picture 18">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741" y="358355"/>
            <a:ext cx="1565591" cy="880645"/>
          </a:xfrm>
          <a:prstGeom prst="rect">
            <a:avLst/>
          </a:prstGeom>
          <a:ln>
            <a:noFill/>
          </a:ln>
          <a:effectLst>
            <a:outerShdw blurRad="292100" dist="139700" dir="2700000" algn="tl" rotWithShape="0">
              <a:srgbClr val="333333">
                <a:alpha val="65000"/>
              </a:srgbClr>
            </a:outerShdw>
          </a:effectLst>
        </p:spPr>
      </p:pic>
      <p:pic>
        <p:nvPicPr>
          <p:cNvPr id="20" name="Picture 19">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764" y="358355"/>
            <a:ext cx="1565591" cy="880645"/>
          </a:xfrm>
          <a:prstGeom prst="rect">
            <a:avLst/>
          </a:prstGeom>
          <a:ln>
            <a:noFill/>
          </a:ln>
          <a:effectLst>
            <a:outerShdw blurRad="292100" dist="139700" dir="2700000" algn="tl" rotWithShape="0">
              <a:srgbClr val="333333">
                <a:alpha val="65000"/>
              </a:srgbClr>
            </a:outerShdw>
          </a:effectLst>
        </p:spPr>
      </p:pic>
      <p:pic>
        <p:nvPicPr>
          <p:cNvPr id="21" name="Picture 20">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6787" y="358354"/>
            <a:ext cx="1565591" cy="880645"/>
          </a:xfrm>
          <a:prstGeom prst="rect">
            <a:avLst/>
          </a:prstGeom>
          <a:ln>
            <a:noFill/>
          </a:ln>
          <a:effectLst>
            <a:outerShdw blurRad="292100" dist="139700" dir="2700000" algn="tl" rotWithShape="0">
              <a:srgbClr val="333333">
                <a:alpha val="65000"/>
              </a:srgbClr>
            </a:outerShdw>
          </a:effectLst>
        </p:spPr>
      </p:pic>
      <p:pic>
        <p:nvPicPr>
          <p:cNvPr id="22" name="Picture 2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69810" y="358354"/>
            <a:ext cx="1565591" cy="880645"/>
          </a:xfrm>
          <a:prstGeom prst="rect">
            <a:avLst/>
          </a:prstGeom>
          <a:ln>
            <a:noFill/>
          </a:ln>
          <a:effectLst>
            <a:outerShdw blurRad="292100" dist="139700" dir="2700000" algn="tl" rotWithShape="0">
              <a:srgbClr val="333333">
                <a:alpha val="65000"/>
              </a:srgbClr>
            </a:outerShdw>
          </a:effectLst>
        </p:spPr>
      </p:pic>
      <p:pic>
        <p:nvPicPr>
          <p:cNvPr id="23" name="Picture 22">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6458" y="1385570"/>
            <a:ext cx="1565591" cy="880644"/>
          </a:xfrm>
          <a:prstGeom prst="rect">
            <a:avLst/>
          </a:prstGeom>
          <a:ln>
            <a:noFill/>
          </a:ln>
          <a:effectLst>
            <a:outerShdw blurRad="292100" dist="139700" dir="2700000" algn="tl" rotWithShape="0">
              <a:srgbClr val="333333">
                <a:alpha val="65000"/>
              </a:srgbClr>
            </a:outerShdw>
          </a:effectLst>
        </p:spPr>
      </p:pic>
      <p:pic>
        <p:nvPicPr>
          <p:cNvPr id="24" name="Picture 23">
            <a:hlinkClick r:id="rId18" action="ppaction://hlinksldjump"/>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4695" y="1385570"/>
            <a:ext cx="1565591" cy="880644"/>
          </a:xfrm>
          <a:prstGeom prst="rect">
            <a:avLst/>
          </a:prstGeom>
          <a:ln>
            <a:noFill/>
          </a:ln>
          <a:effectLst>
            <a:outerShdw blurRad="292100" dist="139700" dir="2700000" algn="tl" rotWithShape="0">
              <a:srgbClr val="333333">
                <a:alpha val="65000"/>
              </a:srgbClr>
            </a:outerShdw>
          </a:effectLst>
        </p:spPr>
      </p:pic>
      <p:pic>
        <p:nvPicPr>
          <p:cNvPr id="25" name="Picture 24">
            <a:hlinkClick r:id="rId20" action="ppaction://hlinksldjump"/>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37718" y="1385570"/>
            <a:ext cx="1565591" cy="880645"/>
          </a:xfrm>
          <a:prstGeom prst="rect">
            <a:avLst/>
          </a:prstGeom>
          <a:ln>
            <a:noFill/>
          </a:ln>
          <a:effectLst>
            <a:outerShdw blurRad="292100" dist="139700" dir="2700000" algn="tl" rotWithShape="0">
              <a:srgbClr val="333333">
                <a:alpha val="65000"/>
              </a:srgbClr>
            </a:outerShdw>
          </a:effectLst>
        </p:spPr>
      </p:pic>
      <p:pic>
        <p:nvPicPr>
          <p:cNvPr id="26" name="Picture 25">
            <a:hlinkClick r:id="rId22" action="ppaction://hlinksldjump"/>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0738" y="1396416"/>
            <a:ext cx="1565591" cy="880644"/>
          </a:xfrm>
          <a:prstGeom prst="rect">
            <a:avLst/>
          </a:prstGeom>
          <a:ln>
            <a:noFill/>
          </a:ln>
          <a:effectLst>
            <a:outerShdw blurRad="292100" dist="139700" dir="2700000" algn="tl" rotWithShape="0">
              <a:srgbClr val="333333">
                <a:alpha val="65000"/>
              </a:srgbClr>
            </a:outerShdw>
          </a:effectLst>
        </p:spPr>
      </p:pic>
      <p:pic>
        <p:nvPicPr>
          <p:cNvPr id="27" name="Picture 26">
            <a:hlinkClick r:id="rId24" action="ppaction://hlinksldjump"/>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03763" y="1396416"/>
            <a:ext cx="1565591" cy="880644"/>
          </a:xfrm>
          <a:prstGeom prst="rect">
            <a:avLst/>
          </a:prstGeom>
          <a:ln>
            <a:noFill/>
          </a:ln>
          <a:effectLst>
            <a:outerShdw blurRad="292100" dist="139700" dir="2700000" algn="tl" rotWithShape="0">
              <a:srgbClr val="333333">
                <a:alpha val="65000"/>
              </a:srgbClr>
            </a:outerShdw>
          </a:effectLst>
        </p:spPr>
      </p:pic>
      <p:pic>
        <p:nvPicPr>
          <p:cNvPr id="28" name="Picture 27">
            <a:hlinkClick r:id="rId26" action="ppaction://hlinksldjump"/>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6787" y="1396416"/>
            <a:ext cx="1565591" cy="880644"/>
          </a:xfrm>
          <a:prstGeom prst="rect">
            <a:avLst/>
          </a:prstGeom>
          <a:ln>
            <a:noFill/>
          </a:ln>
          <a:effectLst>
            <a:outerShdw blurRad="292100" dist="139700" dir="2700000" algn="tl" rotWithShape="0">
              <a:srgbClr val="333333">
                <a:alpha val="65000"/>
              </a:srgbClr>
            </a:outerShdw>
          </a:effectLst>
        </p:spPr>
      </p:pic>
      <p:pic>
        <p:nvPicPr>
          <p:cNvPr id="29" name="Picture 28">
            <a:hlinkClick r:id="rId28" action="ppaction://hlinksldjump"/>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69810" y="1396416"/>
            <a:ext cx="1565591" cy="880644"/>
          </a:xfrm>
          <a:prstGeom prst="rect">
            <a:avLst/>
          </a:prstGeom>
          <a:ln>
            <a:noFill/>
          </a:ln>
          <a:effectLst>
            <a:outerShdw blurRad="292100" dist="139700" dir="2700000" algn="tl" rotWithShape="0">
              <a:srgbClr val="333333">
                <a:alpha val="65000"/>
              </a:srgbClr>
            </a:outerShdw>
          </a:effectLst>
        </p:spPr>
      </p:pic>
      <p:pic>
        <p:nvPicPr>
          <p:cNvPr id="30" name="Picture 29">
            <a:hlinkClick r:id="rId30" action="ppaction://hlinksldjump"/>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1670" y="2412785"/>
            <a:ext cx="1565591" cy="880645"/>
          </a:xfrm>
          <a:prstGeom prst="rect">
            <a:avLst/>
          </a:prstGeom>
          <a:ln>
            <a:noFill/>
          </a:ln>
          <a:effectLst>
            <a:outerShdw blurRad="292100" dist="139700" dir="2700000" algn="tl" rotWithShape="0">
              <a:srgbClr val="333333">
                <a:alpha val="65000"/>
              </a:srgbClr>
            </a:outerShdw>
          </a:effectLst>
        </p:spPr>
      </p:pic>
      <p:pic>
        <p:nvPicPr>
          <p:cNvPr id="31" name="Picture 30">
            <a:hlinkClick r:id="rId32" action="ppaction://hlinksldjump"/>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54695" y="2412785"/>
            <a:ext cx="1565591" cy="880645"/>
          </a:xfrm>
          <a:prstGeom prst="rect">
            <a:avLst/>
          </a:prstGeom>
          <a:ln>
            <a:noFill/>
          </a:ln>
          <a:effectLst>
            <a:outerShdw blurRad="292100" dist="139700" dir="2700000" algn="tl" rotWithShape="0">
              <a:srgbClr val="333333">
                <a:alpha val="65000"/>
              </a:srgbClr>
            </a:outerShdw>
          </a:effectLst>
        </p:spPr>
      </p:pic>
      <p:pic>
        <p:nvPicPr>
          <p:cNvPr id="32" name="Picture 31">
            <a:hlinkClick r:id="rId34" action="ppaction://hlinksldjump"/>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7720" y="2412785"/>
            <a:ext cx="1565591" cy="880644"/>
          </a:xfrm>
          <a:prstGeom prst="rect">
            <a:avLst/>
          </a:prstGeom>
          <a:ln>
            <a:noFill/>
          </a:ln>
          <a:effectLst>
            <a:outerShdw blurRad="292100" dist="139700" dir="2700000" algn="tl" rotWithShape="0">
              <a:srgbClr val="333333">
                <a:alpha val="65000"/>
              </a:srgbClr>
            </a:outerShdw>
          </a:effectLst>
        </p:spPr>
      </p:pic>
      <p:pic>
        <p:nvPicPr>
          <p:cNvPr id="33" name="Picture 32">
            <a:hlinkClick r:id="rId36" action="ppaction://hlinksldjump"/>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320744" y="2412785"/>
            <a:ext cx="1565591" cy="880644"/>
          </a:xfrm>
          <a:prstGeom prst="rect">
            <a:avLst/>
          </a:prstGeom>
          <a:ln>
            <a:noFill/>
          </a:ln>
          <a:effectLst>
            <a:outerShdw blurRad="292100" dist="139700" dir="2700000" algn="tl" rotWithShape="0">
              <a:srgbClr val="333333">
                <a:alpha val="65000"/>
              </a:srgbClr>
            </a:outerShdw>
          </a:effectLst>
        </p:spPr>
      </p:pic>
      <p:pic>
        <p:nvPicPr>
          <p:cNvPr id="34" name="Picture 33">
            <a:hlinkClick r:id="rId38" action="ppaction://hlinksldjump"/>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81999" y="2412785"/>
            <a:ext cx="1565591" cy="880645"/>
          </a:xfrm>
          <a:prstGeom prst="rect">
            <a:avLst/>
          </a:prstGeom>
          <a:ln>
            <a:noFill/>
          </a:ln>
          <a:effectLst>
            <a:outerShdw blurRad="292100" dist="139700" dir="2700000" algn="tl" rotWithShape="0">
              <a:srgbClr val="333333">
                <a:alpha val="65000"/>
              </a:srgbClr>
            </a:outerShdw>
          </a:effectLst>
        </p:spPr>
      </p:pic>
      <p:pic>
        <p:nvPicPr>
          <p:cNvPr id="35" name="Picture 34">
            <a:hlinkClick r:id="rId40" action="ppaction://hlinksldjump"/>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365022" y="2412785"/>
            <a:ext cx="1565591" cy="880645"/>
          </a:xfrm>
          <a:prstGeom prst="rect">
            <a:avLst/>
          </a:prstGeom>
          <a:ln>
            <a:noFill/>
          </a:ln>
          <a:effectLst>
            <a:outerShdw blurRad="292100" dist="139700" dir="2700000" algn="tl" rotWithShape="0">
              <a:srgbClr val="333333">
                <a:alpha val="65000"/>
              </a:srgbClr>
            </a:outerShdw>
          </a:effectLst>
        </p:spPr>
      </p:pic>
      <p:pic>
        <p:nvPicPr>
          <p:cNvPr id="36" name="Picture 35">
            <a:hlinkClick r:id="rId42" action="ppaction://hlinksldjump"/>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49906" y="3440001"/>
            <a:ext cx="1565591" cy="880644"/>
          </a:xfrm>
          <a:prstGeom prst="rect">
            <a:avLst/>
          </a:prstGeom>
          <a:ln>
            <a:noFill/>
          </a:ln>
          <a:effectLst>
            <a:outerShdw blurRad="292100" dist="139700" dir="2700000" algn="tl" rotWithShape="0">
              <a:srgbClr val="333333">
                <a:alpha val="65000"/>
              </a:srgbClr>
            </a:outerShdw>
          </a:effectLst>
        </p:spPr>
      </p:pic>
      <p:pic>
        <p:nvPicPr>
          <p:cNvPr id="38" name="Picture 37">
            <a:hlinkClick r:id="rId44" action="ppaction://hlinksldjump"/>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7718" y="3429154"/>
            <a:ext cx="1565591" cy="880644"/>
          </a:xfrm>
          <a:prstGeom prst="rect">
            <a:avLst/>
          </a:prstGeom>
          <a:ln>
            <a:noFill/>
          </a:ln>
          <a:effectLst>
            <a:outerShdw blurRad="292100" dist="139700" dir="2700000" algn="tl" rotWithShape="0">
              <a:srgbClr val="333333">
                <a:alpha val="65000"/>
              </a:srgbClr>
            </a:outerShdw>
          </a:effectLst>
        </p:spPr>
      </p:pic>
      <p:pic>
        <p:nvPicPr>
          <p:cNvPr id="39" name="Picture 38">
            <a:hlinkClick r:id="rId46" action="ppaction://hlinksldjump"/>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20738" y="3440000"/>
            <a:ext cx="1565591" cy="880644"/>
          </a:xfrm>
          <a:prstGeom prst="rect">
            <a:avLst/>
          </a:prstGeom>
          <a:ln>
            <a:noFill/>
          </a:ln>
          <a:effectLst>
            <a:outerShdw blurRad="292100" dist="139700" dir="2700000" algn="tl" rotWithShape="0">
              <a:srgbClr val="333333">
                <a:alpha val="65000"/>
              </a:srgbClr>
            </a:outerShdw>
          </a:effectLst>
        </p:spPr>
      </p:pic>
      <p:pic>
        <p:nvPicPr>
          <p:cNvPr id="40" name="Picture 39">
            <a:hlinkClick r:id="rId48" action="ppaction://hlinksldjump"/>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003763" y="3440000"/>
            <a:ext cx="1565591" cy="880644"/>
          </a:xfrm>
          <a:prstGeom prst="rect">
            <a:avLst/>
          </a:prstGeom>
          <a:ln>
            <a:noFill/>
          </a:ln>
          <a:effectLst>
            <a:outerShdw blurRad="292100" dist="139700" dir="2700000" algn="tl" rotWithShape="0">
              <a:srgbClr val="333333">
                <a:alpha val="65000"/>
              </a:srgbClr>
            </a:outerShdw>
          </a:effectLst>
        </p:spPr>
      </p:pic>
      <p:pic>
        <p:nvPicPr>
          <p:cNvPr id="41" name="Picture 40">
            <a:hlinkClick r:id="rId50" action="ppaction://hlinksldjump"/>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71670" y="4467214"/>
            <a:ext cx="1565591" cy="880644"/>
          </a:xfrm>
          <a:prstGeom prst="rect">
            <a:avLst/>
          </a:prstGeom>
          <a:ln>
            <a:noFill/>
          </a:ln>
          <a:effectLst>
            <a:outerShdw blurRad="292100" dist="139700" dir="2700000" algn="tl" rotWithShape="0">
              <a:srgbClr val="333333">
                <a:alpha val="65000"/>
              </a:srgbClr>
            </a:outerShdw>
          </a:effectLst>
        </p:spPr>
      </p:pic>
      <p:pic>
        <p:nvPicPr>
          <p:cNvPr id="42" name="Picture 41">
            <a:hlinkClick r:id="rId52" action="ppaction://hlinksldjump"/>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8691571" y="3450847"/>
            <a:ext cx="1565589" cy="880644"/>
          </a:xfrm>
          <a:prstGeom prst="rect">
            <a:avLst/>
          </a:prstGeom>
          <a:ln>
            <a:noFill/>
          </a:ln>
          <a:effectLst>
            <a:outerShdw blurRad="292100" dist="139700" dir="2700000" algn="tl" rotWithShape="0">
              <a:srgbClr val="333333">
                <a:alpha val="65000"/>
              </a:srgbClr>
            </a:outerShdw>
          </a:effectLst>
        </p:spPr>
      </p:pic>
      <p:pic>
        <p:nvPicPr>
          <p:cNvPr id="57" name="Picture 56">
            <a:hlinkClick r:id="rId54" action="ppaction://hlinksldjump"/>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62094" y="3440000"/>
            <a:ext cx="1565591" cy="880644"/>
          </a:xfrm>
          <a:prstGeom prst="rect">
            <a:avLst/>
          </a:prstGeom>
          <a:ln>
            <a:noFill/>
          </a:ln>
          <a:effectLst>
            <a:outerShdw blurRad="292100" dist="139700" dir="2700000" algn="tl" rotWithShape="0">
              <a:srgbClr val="333333">
                <a:alpha val="65000"/>
              </a:srgbClr>
            </a:outerShdw>
          </a:effectLst>
        </p:spPr>
      </p:pic>
      <p:pic>
        <p:nvPicPr>
          <p:cNvPr id="58" name="Picture 57"/>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998974" y="2412785"/>
            <a:ext cx="1565591" cy="880644"/>
          </a:xfrm>
          <a:prstGeom prst="rect">
            <a:avLst/>
          </a:prstGeom>
          <a:ln>
            <a:noFill/>
          </a:ln>
          <a:effectLst>
            <a:outerShdw blurRad="292100" dist="139700" dir="2700000" algn="tl" rotWithShape="0">
              <a:srgbClr val="333333">
                <a:alpha val="65000"/>
              </a:srgbClr>
            </a:outerShdw>
          </a:effectLst>
        </p:spPr>
      </p:pic>
      <p:pic>
        <p:nvPicPr>
          <p:cNvPr id="37" name="Picture 36">
            <a:hlinkClick r:id="rId57" action="ppaction://hlinksldjump"/>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0374596" y="3440000"/>
            <a:ext cx="1565589" cy="88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040277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07777"/>
          </a:xfrm>
          <a:prstGeom prst="rect">
            <a:avLst/>
          </a:prstGeom>
          <a:noFill/>
        </p:spPr>
        <p:txBody>
          <a:bodyPr wrap="square" rtlCol="0">
            <a:spAutoFit/>
          </a:bodyPr>
          <a:lstStyle/>
          <a:p>
            <a:r>
              <a:rPr lang="en-US" sz="1400" dirty="0" smtClean="0">
                <a:solidFill>
                  <a:schemeClr val="accent2"/>
                </a:solidFill>
              </a:rPr>
              <a:t>* </a:t>
            </a:r>
            <a:r>
              <a:rPr lang="en-US" sz="1400" dirty="0" smtClean="0">
                <a:solidFill>
                  <a:schemeClr val="bg1"/>
                </a:solidFill>
              </a:rPr>
              <a:t>“Land </a:t>
            </a:r>
            <a:r>
              <a:rPr lang="en-US" sz="1400" dirty="0">
                <a:solidFill>
                  <a:schemeClr val="bg1"/>
                </a:solidFill>
              </a:rPr>
              <a:t>mine contamination in Bosnia and </a:t>
            </a:r>
            <a:r>
              <a:rPr lang="en-US" sz="1400" dirty="0" smtClean="0">
                <a:solidFill>
                  <a:schemeClr val="bg1"/>
                </a:solidFill>
              </a:rPr>
              <a:t>Herzegovina”, 10 </a:t>
            </a:r>
            <a:r>
              <a:rPr lang="en-US" sz="1400" dirty="0">
                <a:solidFill>
                  <a:schemeClr val="bg1"/>
                </a:solidFill>
              </a:rPr>
              <a:t>August </a:t>
            </a:r>
            <a:r>
              <a:rPr lang="en-US" sz="1400" dirty="0" smtClean="0">
                <a:solidFill>
                  <a:schemeClr val="bg1"/>
                </a:solidFill>
              </a:rPr>
              <a:t>2012, Wikipedia.‎ </a:t>
            </a:r>
            <a:endParaRPr lang="en-US" sz="1400" dirty="0">
              <a:solidFill>
                <a:schemeClr val="bg1"/>
              </a:solidFill>
            </a:endParaRPr>
          </a:p>
        </p:txBody>
      </p:sp>
    </p:spTree>
    <p:extLst>
      <p:ext uri="{BB962C8B-B14F-4D97-AF65-F5344CB8AC3E}">
        <p14:creationId xmlns:p14="http://schemas.microsoft.com/office/powerpoint/2010/main" val="267556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3129</TotalTime>
  <Words>1289</Words>
  <Application>Microsoft Office PowerPoint</Application>
  <PresentationFormat>Widescreen</PresentationFormat>
  <Paragraphs>262</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 Light</vt:lpstr>
      <vt:lpstr>Roboto</vt:lpstr>
      <vt:lpstr>Roboto Th</vt:lpstr>
      <vt:lpstr>Roboto Thin</vt:lpstr>
      <vt:lpstr>Symbol</vt:lpstr>
      <vt:lpstr>Times New Roman</vt:lpstr>
      <vt:lpstr>Metropolitan</vt:lpstr>
      <vt:lpstr>PowerPoint Presentation</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PowerPoint Presentation</vt:lpstr>
      <vt:lpstr>WHEELS</vt:lpstr>
      <vt:lpstr>WIRELESS CAMERA</vt:lpstr>
      <vt:lpstr>MOTORS</vt:lpstr>
      <vt:lpstr>GPS</vt:lpstr>
      <vt:lpstr>WIRELESS COMMUNICATION</vt:lpstr>
      <vt:lpstr>PCB</vt:lpstr>
      <vt:lpstr>PowerPoint Presentation</vt:lpstr>
      <vt:lpstr>PCB</vt:lpstr>
      <vt:lpstr>THE BRAIN – ARDUINO </vt:lpstr>
      <vt:lpstr>SCHEMATICS</vt:lpstr>
      <vt:lpstr>PROGRAMMING LANGUAGES</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lpstr>PowerPoint Presentation</vt:lpstr>
      <vt:lpstr>PowerPoint Presentation</vt:lpstr>
    </vt:vector>
  </TitlesOfParts>
  <Company>SCHRC - Sarajevo College Hardware and Robotics Club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155</cp:revision>
  <dcterms:created xsi:type="dcterms:W3CDTF">2013-04-26T11:34:16Z</dcterms:created>
  <dcterms:modified xsi:type="dcterms:W3CDTF">2013-05-13T18:40:35Z</dcterms:modified>
</cp:coreProperties>
</file>